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25"/>
  </p:notesMasterIdLst>
  <p:handoutMasterIdLst>
    <p:handoutMasterId r:id="rId26"/>
  </p:handoutMasterIdLst>
  <p:sldIdLst>
    <p:sldId id="282" r:id="rId6"/>
    <p:sldId id="286" r:id="rId7"/>
    <p:sldId id="295" r:id="rId8"/>
    <p:sldId id="283" r:id="rId9"/>
    <p:sldId id="287" r:id="rId10"/>
    <p:sldId id="288" r:id="rId11"/>
    <p:sldId id="308" r:id="rId12"/>
    <p:sldId id="310" r:id="rId13"/>
    <p:sldId id="320" r:id="rId14"/>
    <p:sldId id="321" r:id="rId15"/>
    <p:sldId id="311" r:id="rId16"/>
    <p:sldId id="312" r:id="rId17"/>
    <p:sldId id="313" r:id="rId18"/>
    <p:sldId id="314" r:id="rId19"/>
    <p:sldId id="317" r:id="rId20"/>
    <p:sldId id="318" r:id="rId21"/>
    <p:sldId id="319" r:id="rId22"/>
    <p:sldId id="305" r:id="rId23"/>
    <p:sldId id="271" r:id="rId24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32">
          <p15:clr>
            <a:srgbClr val="A4A3A4"/>
          </p15:clr>
        </p15:guide>
        <p15:guide id="2" orient="horz" pos="331">
          <p15:clr>
            <a:srgbClr val="A4A3A4"/>
          </p15:clr>
        </p15:guide>
        <p15:guide id="3" orient="horz" pos="2452">
          <p15:clr>
            <a:srgbClr val="A4A3A4"/>
          </p15:clr>
        </p15:guide>
        <p15:guide id="4" orient="horz" pos="896">
          <p15:clr>
            <a:srgbClr val="A4A3A4"/>
          </p15:clr>
        </p15:guide>
        <p15:guide id="5" orient="horz" pos="560">
          <p15:clr>
            <a:srgbClr val="A4A3A4"/>
          </p15:clr>
        </p15:guide>
        <p15:guide id="6" pos="7448">
          <p15:clr>
            <a:srgbClr val="A4A3A4"/>
          </p15:clr>
        </p15:guide>
        <p15:guide id="7" pos="226">
          <p15:clr>
            <a:srgbClr val="A4A3A4"/>
          </p15:clr>
        </p15:guide>
        <p15:guide id="8" pos="38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76E"/>
    <a:srgbClr val="F5A748"/>
    <a:srgbClr val="AAAAAA"/>
    <a:srgbClr val="C97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0" y="114"/>
      </p:cViewPr>
      <p:guideLst>
        <p:guide orient="horz" pos="3532"/>
        <p:guide orient="horz" pos="331"/>
        <p:guide orient="horz" pos="2452"/>
        <p:guide orient="horz" pos="896"/>
        <p:guide orient="horz" pos="560"/>
        <p:guide pos="7448"/>
        <p:guide pos="226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31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3FE7-1668-4819-BE6C-CCF7EFF03D34}" type="datetimeFigureOut">
              <a:rPr lang="de-DE" smtClean="0"/>
              <a:t>08.06.2018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33F9-A354-4501-B02F-AD1F0BBAE6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13A4-45F6-4281-AE36-5A4ED4B157C0}" type="datetimeFigureOut">
              <a:rPr lang="de-DE" smtClean="0"/>
              <a:t>08.06.2018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DEF20-71F5-4D74-9E79-FBC08DAD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00175" y="465667"/>
            <a:ext cx="3798000" cy="1227600"/>
          </a:xfrm>
          <a:blipFill rotWithShape="1">
            <a:blip r:embed="rId2"/>
            <a:stretch>
              <a:fillRect/>
            </a:stretch>
          </a:blipFill>
        </p:spPr>
        <p:txBody>
          <a:bodyPr lIns="0" tIns="0" rIns="0" bIns="0" anchor="ctr" anchorCtr="0"/>
          <a:lstStyle>
            <a:lvl1pPr marL="0" indent="0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 sz="100">
                <a:noFill/>
              </a:defRPr>
            </a:lvl2pPr>
            <a:lvl3pPr marL="914400" indent="0">
              <a:buFontTx/>
              <a:buNone/>
              <a:defRPr sz="100">
                <a:noFill/>
              </a:defRPr>
            </a:lvl3pPr>
            <a:lvl4pPr marL="1371600" indent="0">
              <a:buFontTx/>
              <a:buNone/>
              <a:defRPr sz="100">
                <a:noFill/>
              </a:defRPr>
            </a:lvl4pPr>
            <a:lvl5pPr marL="1828800" indent="0">
              <a:buFontTx/>
              <a:buNone/>
              <a:defRPr sz="100">
                <a:noFill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0427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74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Tropfen und 4 Inhalts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1"/>
          <p:cNvCxnSpPr/>
          <p:nvPr userDrawn="1"/>
        </p:nvCxnSpPr>
        <p:spPr bwMode="auto">
          <a:xfrm flipH="1">
            <a:off x="3169710" y="5613282"/>
            <a:ext cx="4201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 Verbindung 42"/>
          <p:cNvCxnSpPr/>
          <p:nvPr userDrawn="1"/>
        </p:nvCxnSpPr>
        <p:spPr bwMode="auto">
          <a:xfrm flipH="1">
            <a:off x="7289800" y="5613282"/>
            <a:ext cx="1761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43"/>
          <p:cNvCxnSpPr/>
          <p:nvPr userDrawn="1"/>
        </p:nvCxnSpPr>
        <p:spPr bwMode="auto">
          <a:xfrm flipH="1">
            <a:off x="8627533" y="3251082"/>
            <a:ext cx="4233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44"/>
          <p:cNvCxnSpPr/>
          <p:nvPr userDrawn="1"/>
        </p:nvCxnSpPr>
        <p:spPr bwMode="auto">
          <a:xfrm flipH="1">
            <a:off x="3169711" y="3251082"/>
            <a:ext cx="5217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Bild 58" descr="Kreise_3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79" y="1447801"/>
            <a:ext cx="4925568" cy="4898136"/>
          </a:xfrm>
          <a:prstGeom prst="rect">
            <a:avLst/>
          </a:prstGeom>
        </p:spPr>
      </p:pic>
      <p:sp>
        <p:nvSpPr>
          <p:cNvPr id="15" name="Rechteck 14"/>
          <p:cNvSpPr/>
          <p:nvPr userDrawn="1"/>
        </p:nvSpPr>
        <p:spPr>
          <a:xfrm>
            <a:off x="358775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58775" y="5018813"/>
            <a:ext cx="2700000" cy="10596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br>
              <a:rPr lang="de-DE" sz="1400" noProof="1">
                <a:solidFill>
                  <a:schemeClr val="tx1"/>
                </a:solidFill>
                <a:latin typeface="Calibri Light"/>
                <a:cs typeface="Calibri Light"/>
              </a:rPr>
            </a:b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9123700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9123700" y="50188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73" y="300146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306000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05999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5842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15842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825233" y="346486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25232" y="511664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965529" y="5318811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</p:spTree>
    <p:extLst>
      <p:ext uri="{BB962C8B-B14F-4D97-AF65-F5344CB8AC3E}">
        <p14:creationId xmlns:p14="http://schemas.microsoft.com/office/powerpoint/2010/main" val="3504832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nhaltselemente mit überschriftsfe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Ecken des Rechtecks auf der gleichen Seite abrunden 24"/>
          <p:cNvSpPr/>
          <p:nvPr userDrawn="1"/>
        </p:nvSpPr>
        <p:spPr bwMode="auto">
          <a:xfrm>
            <a:off x="358775" y="4399438"/>
            <a:ext cx="11464925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eaLnBrk="0" hangingPunct="0"/>
            <a:endParaRPr lang="de-DE" sz="1200" noProof="1">
              <a:solidFill>
                <a:srgbClr val="04276E"/>
              </a:solidFill>
              <a:latin typeface="Calibri Light"/>
              <a:cs typeface="Calibri Light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3587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pPr>
              <a:spcBef>
                <a:spcPct val="25000"/>
              </a:spcBef>
            </a:pPr>
            <a:endParaRPr lang="de-DE" sz="12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7" name="Ecken des Rechtecks auf der gleichen Seite abrunden 26"/>
          <p:cNvSpPr/>
          <p:nvPr userDrawn="1"/>
        </p:nvSpPr>
        <p:spPr bwMode="auto">
          <a:xfrm>
            <a:off x="35877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alibri Light"/>
              <a:cs typeface="Calibri Light"/>
            </a:endParaRPr>
          </a:p>
        </p:txBody>
      </p:sp>
      <p:cxnSp>
        <p:nvCxnSpPr>
          <p:cNvPr id="8" name="Gerade Verbindung 36"/>
          <p:cNvCxnSpPr>
            <a:stCxn id="12" idx="2"/>
            <a:endCxn id="7" idx="0"/>
          </p:cNvCxnSpPr>
          <p:nvPr userDrawn="1"/>
        </p:nvCxnSpPr>
        <p:spPr bwMode="auto">
          <a:xfrm flipH="1">
            <a:off x="2079625" y="2856944"/>
            <a:ext cx="8023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Gruppierung 37"/>
          <p:cNvGrpSpPr/>
          <p:nvPr userDrawn="1"/>
        </p:nvGrpSpPr>
        <p:grpSpPr>
          <a:xfrm rot="5400000">
            <a:off x="11411393" y="4553160"/>
            <a:ext cx="244197" cy="123683"/>
            <a:chOff x="4648201" y="2038350"/>
            <a:chExt cx="383204" cy="194088"/>
          </a:xfrm>
        </p:grpSpPr>
        <p:cxnSp>
          <p:nvCxnSpPr>
            <p:cNvPr id="10" name="Gerade Verbindung 38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9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Ecken des Rechtecks auf der gleichen Seite abrunden 40"/>
          <p:cNvSpPr/>
          <p:nvPr userDrawn="1"/>
        </p:nvSpPr>
        <p:spPr bwMode="auto">
          <a:xfrm>
            <a:off x="10102850" y="2646838"/>
            <a:ext cx="1720850" cy="420212"/>
          </a:xfrm>
          <a:prstGeom prst="round2SameRect">
            <a:avLst>
              <a:gd name="adj1" fmla="val 5641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Light"/>
              <a:cs typeface="Calibri Light"/>
            </a:endParaRPr>
          </a:p>
        </p:txBody>
      </p:sp>
      <p:sp>
        <p:nvSpPr>
          <p:cNvPr id="13" name="Ecken des Rechtecks auf der gleichen Seite abrunden 92"/>
          <p:cNvSpPr/>
          <p:nvPr userDrawn="1"/>
        </p:nvSpPr>
        <p:spPr bwMode="auto">
          <a:xfrm>
            <a:off x="230759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4" name="Ecken des Rechtecks auf der gleichen Seite abrunden 93"/>
          <p:cNvSpPr/>
          <p:nvPr userDrawn="1"/>
        </p:nvSpPr>
        <p:spPr bwMode="auto">
          <a:xfrm>
            <a:off x="425640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5" name="Ecken des Rechtecks auf der gleichen Seite abrunden 94"/>
          <p:cNvSpPr/>
          <p:nvPr userDrawn="1"/>
        </p:nvSpPr>
        <p:spPr bwMode="auto">
          <a:xfrm>
            <a:off x="620522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6" name="Ecken des Rechtecks auf der gleichen Seite abrunden 95"/>
          <p:cNvSpPr/>
          <p:nvPr userDrawn="1"/>
        </p:nvSpPr>
        <p:spPr bwMode="auto">
          <a:xfrm>
            <a:off x="815403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grpSp>
        <p:nvGrpSpPr>
          <p:cNvPr id="17" name="Gruppierung 96"/>
          <p:cNvGrpSpPr/>
          <p:nvPr userDrawn="1"/>
        </p:nvGrpSpPr>
        <p:grpSpPr>
          <a:xfrm rot="5400000">
            <a:off x="554667" y="4553160"/>
            <a:ext cx="244197" cy="123683"/>
            <a:chOff x="4648201" y="2038350"/>
            <a:chExt cx="383204" cy="194088"/>
          </a:xfrm>
        </p:grpSpPr>
        <p:cxnSp>
          <p:nvCxnSpPr>
            <p:cNvPr id="18" name="Gerade Verbindung 97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98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hteck 19"/>
          <p:cNvSpPr/>
          <p:nvPr userDrawn="1"/>
        </p:nvSpPr>
        <p:spPr>
          <a:xfrm>
            <a:off x="23076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1" name="Rechteck 20"/>
          <p:cNvSpPr/>
          <p:nvPr userDrawn="1"/>
        </p:nvSpPr>
        <p:spPr>
          <a:xfrm>
            <a:off x="425642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2" name="Rechteck 21"/>
          <p:cNvSpPr/>
          <p:nvPr userDrawn="1"/>
        </p:nvSpPr>
        <p:spPr>
          <a:xfrm>
            <a:off x="620525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3" name="Rechteck 22"/>
          <p:cNvSpPr/>
          <p:nvPr userDrawn="1"/>
        </p:nvSpPr>
        <p:spPr>
          <a:xfrm>
            <a:off x="81540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4" name="Rechteck 23"/>
          <p:cNvSpPr/>
          <p:nvPr userDrawn="1"/>
        </p:nvSpPr>
        <p:spPr>
          <a:xfrm>
            <a:off x="101029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302103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55658" y="26468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7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421572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8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370387" y="2631055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9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8268017" y="2645720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37666" y="43994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0233931" y="265642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55638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9" hasCustomPrompt="1"/>
          </p:nvPr>
        </p:nvSpPr>
        <p:spPr>
          <a:xfrm>
            <a:off x="242157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30" hasCustomPrompt="1"/>
          </p:nvPr>
        </p:nvSpPr>
        <p:spPr>
          <a:xfrm>
            <a:off x="4370386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0210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32" hasCustomPrompt="1"/>
          </p:nvPr>
        </p:nvSpPr>
        <p:spPr>
          <a:xfrm>
            <a:off x="8268017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33" hasCustomPrompt="1"/>
          </p:nvPr>
        </p:nvSpPr>
        <p:spPr>
          <a:xfrm>
            <a:off x="10233930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74270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Strah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Ellipse 4"/>
          <p:cNvSpPr/>
          <p:nvPr userDrawn="1"/>
        </p:nvSpPr>
        <p:spPr>
          <a:xfrm>
            <a:off x="4861008" y="3529114"/>
            <a:ext cx="1331561" cy="13070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 rotWithShape="1">
          <a:blip r:embed="rId2"/>
          <a:srcRect t="1" b="39535"/>
          <a:stretch/>
        </p:blipFill>
        <p:spPr>
          <a:xfrm>
            <a:off x="3707176" y="3826262"/>
            <a:ext cx="3639223" cy="720000"/>
          </a:xfrm>
          <a:prstGeom prst="rect">
            <a:avLst/>
          </a:prstGeom>
        </p:spPr>
      </p:pic>
      <p:cxnSp>
        <p:nvCxnSpPr>
          <p:cNvPr id="20" name="Gerader Verbinder 19"/>
          <p:cNvCxnSpPr>
            <a:cxnSpLocks/>
          </p:cNvCxnSpPr>
          <p:nvPr userDrawn="1"/>
        </p:nvCxnSpPr>
        <p:spPr>
          <a:xfrm>
            <a:off x="3812174" y="1972059"/>
            <a:ext cx="1226261" cy="15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cxnSpLocks/>
          </p:cNvCxnSpPr>
          <p:nvPr userDrawn="1"/>
        </p:nvCxnSpPr>
        <p:spPr>
          <a:xfrm>
            <a:off x="6186380" y="4714083"/>
            <a:ext cx="2001858" cy="105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cxnSpLocks/>
          </p:cNvCxnSpPr>
          <p:nvPr userDrawn="1"/>
        </p:nvCxnSpPr>
        <p:spPr>
          <a:xfrm flipH="1">
            <a:off x="6296688" y="3690193"/>
            <a:ext cx="1709885" cy="3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cxnSpLocks/>
          </p:cNvCxnSpPr>
          <p:nvPr userDrawn="1"/>
        </p:nvCxnSpPr>
        <p:spPr>
          <a:xfrm>
            <a:off x="3637124" y="3158419"/>
            <a:ext cx="1155468" cy="54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cxnSpLocks/>
          </p:cNvCxnSpPr>
          <p:nvPr userDrawn="1"/>
        </p:nvCxnSpPr>
        <p:spPr>
          <a:xfrm flipH="1">
            <a:off x="5909320" y="1810288"/>
            <a:ext cx="1369581" cy="1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cxnSpLocks/>
          </p:cNvCxnSpPr>
          <p:nvPr userDrawn="1"/>
        </p:nvCxnSpPr>
        <p:spPr>
          <a:xfrm flipH="1">
            <a:off x="5475896" y="2629028"/>
            <a:ext cx="10322" cy="72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cxnSpLocks/>
          </p:cNvCxnSpPr>
          <p:nvPr userDrawn="1"/>
        </p:nvCxnSpPr>
        <p:spPr>
          <a:xfrm flipH="1">
            <a:off x="6192265" y="2999406"/>
            <a:ext cx="860976" cy="67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cxnSpLocks/>
          </p:cNvCxnSpPr>
          <p:nvPr userDrawn="1"/>
        </p:nvCxnSpPr>
        <p:spPr>
          <a:xfrm>
            <a:off x="4074102" y="3924717"/>
            <a:ext cx="682055" cy="8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cxnSpLocks/>
          </p:cNvCxnSpPr>
          <p:nvPr userDrawn="1"/>
        </p:nvCxnSpPr>
        <p:spPr>
          <a:xfrm flipV="1">
            <a:off x="3425328" y="4397877"/>
            <a:ext cx="1330829" cy="30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cxnSpLocks/>
          </p:cNvCxnSpPr>
          <p:nvPr userDrawn="1"/>
        </p:nvCxnSpPr>
        <p:spPr>
          <a:xfrm flipV="1">
            <a:off x="3347732" y="4799167"/>
            <a:ext cx="1583530" cy="1112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cxnSpLocks/>
          </p:cNvCxnSpPr>
          <p:nvPr userDrawn="1"/>
        </p:nvCxnSpPr>
        <p:spPr>
          <a:xfrm flipV="1">
            <a:off x="5056448" y="5015066"/>
            <a:ext cx="316127" cy="1089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cxnSpLocks/>
          </p:cNvCxnSpPr>
          <p:nvPr userDrawn="1"/>
        </p:nvCxnSpPr>
        <p:spPr>
          <a:xfrm flipH="1" flipV="1">
            <a:off x="5830926" y="4945517"/>
            <a:ext cx="355455" cy="4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 userDrawn="1"/>
        </p:nvCxnSpPr>
        <p:spPr>
          <a:xfrm>
            <a:off x="6297420" y="4274189"/>
            <a:ext cx="1153830" cy="2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43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Frage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7" name="Gruppieren 6"/>
          <p:cNvGrpSpPr>
            <a:grpSpLocks noChangeAspect="1"/>
          </p:cNvGrpSpPr>
          <p:nvPr userDrawn="1"/>
        </p:nvGrpSpPr>
        <p:grpSpPr>
          <a:xfrm>
            <a:off x="4257014" y="1328189"/>
            <a:ext cx="3347342" cy="4320000"/>
            <a:chOff x="2647156" y="1538207"/>
            <a:chExt cx="2832852" cy="3656011"/>
          </a:xfrm>
        </p:grpSpPr>
        <p:sp>
          <p:nvSpPr>
            <p:cNvPr id="8" name="WordArt 2"/>
            <p:cNvSpPr>
              <a:spLocks noChangeArrowheads="1" noChangeShapeType="1" noTextEdit="1"/>
            </p:cNvSpPr>
            <p:nvPr/>
          </p:nvSpPr>
          <p:spPr bwMode="gray">
            <a:xfrm rot="432278">
              <a:off x="3513442" y="1538207"/>
              <a:ext cx="1322388" cy="2166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BED054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  <p:sp>
          <p:nvSpPr>
            <p:cNvPr id="9" name="WordArt 5"/>
            <p:cNvSpPr>
              <a:spLocks noChangeArrowheads="1" noChangeShapeType="1" noTextEdit="1"/>
            </p:cNvSpPr>
            <p:nvPr/>
          </p:nvSpPr>
          <p:spPr bwMode="gray">
            <a:xfrm rot="21143795">
              <a:off x="2647156" y="2680912"/>
              <a:ext cx="1004887" cy="16478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5A748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  <p:sp>
          <p:nvSpPr>
            <p:cNvPr id="10" name="WordArt 6"/>
            <p:cNvSpPr>
              <a:spLocks noChangeArrowheads="1" noChangeShapeType="1" noTextEdit="1"/>
            </p:cNvSpPr>
            <p:nvPr/>
          </p:nvSpPr>
          <p:spPr bwMode="gray">
            <a:xfrm>
              <a:off x="3501983" y="2216068"/>
              <a:ext cx="1978025" cy="29781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C4DCF1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368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-/Referenz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75FBE-3FB3-8848-B50D-3C158A720CFB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01334" y="157460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01334" y="227580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01334" y="2977005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201334" y="3678207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201334" y="4379409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01334" y="508061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2201334" y="578181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cxnSp>
        <p:nvCxnSpPr>
          <p:cNvPr id="3" name="Gerade Verbindung 2"/>
          <p:cNvCxnSpPr/>
          <p:nvPr userDrawn="1"/>
        </p:nvCxnSpPr>
        <p:spPr>
          <a:xfrm>
            <a:off x="360000" y="144000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60000" y="6348413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360000" y="214120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360000" y="2842404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60000" y="3543606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60000" y="4244808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360000" y="494601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360000" y="564721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360000" y="150260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2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360000" y="220380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3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360000" y="2905005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360000" y="3606207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5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60000" y="4307409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6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360000" y="500861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7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360000" y="570981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</p:spTree>
    <p:extLst>
      <p:ext uri="{BB962C8B-B14F-4D97-AF65-F5344CB8AC3E}">
        <p14:creationId xmlns:p14="http://schemas.microsoft.com/office/powerpoint/2010/main" val="309230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2000" y="1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1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0" y="2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972000" y="30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0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72000" y="36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36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2000" y="42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2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72000" y="4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4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72000" y="5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5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3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666D"/>
                </a:solidFill>
              </a:defRPr>
            </a:lvl1pPr>
          </a:lstStyle>
          <a:p>
            <a:fld id="{02701303-9B4A-DD43-9D28-A35D6EAF86C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1368000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/>
          </p:nvPr>
        </p:nvSpPr>
        <p:spPr>
          <a:xfrm>
            <a:off x="909616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523631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/>
          </p:nvPr>
        </p:nvSpPr>
        <p:spPr>
          <a:xfrm>
            <a:off x="1368000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/>
          </p:nvPr>
        </p:nvSpPr>
        <p:spPr>
          <a:xfrm>
            <a:off x="909616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/>
          </p:nvPr>
        </p:nvSpPr>
        <p:spPr>
          <a:xfrm>
            <a:off x="523631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327751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894413"/>
            <a:ext cx="6098400" cy="5454000"/>
          </a:xfrm>
          <a:solidFill>
            <a:schemeClr val="bg1">
              <a:alpha val="65000"/>
            </a:schemeClr>
          </a:solidFill>
        </p:spPr>
        <p:txBody>
          <a:bodyPr lIns="360000" rIns="360000" bIns="324000"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60000"/>
            <a:ext cx="5739175" cy="365600"/>
          </a:xfrm>
        </p:spPr>
        <p:txBody>
          <a:bodyPr rIns="360000" anchor="t" anchorCtr="0">
            <a:spAutoFit/>
          </a:bodyPr>
          <a:lstStyle>
            <a:lvl1pPr>
              <a:defRPr b="1" i="0">
                <a:solidFill>
                  <a:srgbClr val="04276E"/>
                </a:solidFill>
                <a:latin typeface="Calibri"/>
                <a:cs typeface="Calibri"/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158191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2E850-098A-954E-AAAF-8F12161840B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890588"/>
            <a:ext cx="6099175" cy="1057447"/>
          </a:xfrm>
          <a:solidFill>
            <a:schemeClr val="bg1">
              <a:alpha val="65000"/>
            </a:schemeClr>
          </a:solidFill>
        </p:spPr>
        <p:txBody>
          <a:bodyPr wrap="square" lIns="360000" tIns="360000" rIns="360000" bIns="324000" anchor="t" anchorCtr="0">
            <a:spAutoFit/>
          </a:bodyPr>
          <a:lstStyle>
            <a:lvl1pPr>
              <a:defRPr b="1" i="0">
                <a:solidFill>
                  <a:srgbClr val="04276E"/>
                </a:solidFill>
                <a:latin typeface="Calibri"/>
                <a:cs typeface="Calibri"/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1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584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8D3F001-1235-3E46-B6AC-155F8364F3A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 marL="0" indent="0" algn="l">
              <a:buFont typeface="Arial"/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Grafik einfügen (31,85 x 13,6 cm)</a:t>
            </a:r>
          </a:p>
        </p:txBody>
      </p:sp>
    </p:spTree>
    <p:extLst>
      <p:ext uri="{BB962C8B-B14F-4D97-AF65-F5344CB8AC3E}">
        <p14:creationId xmlns:p14="http://schemas.microsoft.com/office/powerpoint/2010/main" val="397851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440000"/>
            <a:ext cx="3619500" cy="4896000"/>
          </a:xfrm>
          <a:ln>
            <a:noFill/>
          </a:ln>
        </p:spPr>
        <p:txBody>
          <a:bodyPr anchor="ctr" anchorCtr="0"/>
          <a:lstStyle>
            <a:lvl1pPr marL="0" indent="0" algn="ctr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Bild auf Platzhalter ziehen oder </a:t>
            </a:r>
            <a:br>
              <a:rPr lang="de-DE" dirty="0"/>
            </a:br>
            <a:r>
              <a:rPr lang="de-DE" dirty="0"/>
              <a:t>durch Klicken auf Symbol hinzufügen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351C83F-1FF3-F445-921B-CA488E545EB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idx="1"/>
          </p:nvPr>
        </p:nvSpPr>
        <p:spPr>
          <a:xfrm>
            <a:off x="4191000" y="1440000"/>
            <a:ext cx="7635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34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Tropfen und 2 Inhalts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Bild 6" descr="Kreise_1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450277"/>
            <a:ext cx="7872984" cy="4898136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25609" y="3785799"/>
            <a:ext cx="1688073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63746" y="3785799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316986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Headline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466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31D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89" r:id="rId3"/>
    <p:sldLayoutId id="2147483654" r:id="rId4"/>
    <p:sldLayoutId id="2147483692" r:id="rId5"/>
    <p:sldLayoutId id="2147483650" r:id="rId6"/>
    <p:sldLayoutId id="2147483690" r:id="rId7"/>
    <p:sldLayoutId id="2147483679" r:id="rId8"/>
    <p:sldLayoutId id="2147483696" r:id="rId9"/>
    <p:sldLayoutId id="2147483694" r:id="rId10"/>
    <p:sldLayoutId id="2147483695" r:id="rId11"/>
    <p:sldLayoutId id="2147483693" r:id="rId12"/>
    <p:sldLayoutId id="2147483697" r:id="rId13"/>
    <p:sldLayoutId id="2147483691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cap="none" baseline="0">
          <a:solidFill>
            <a:schemeClr val="accent6"/>
          </a:solidFill>
          <a:latin typeface="Calibri Light"/>
          <a:ea typeface="+mj-ea"/>
          <a:cs typeface="Calibri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5A748"/>
        </a:buClr>
        <a:buSzPct val="100000"/>
        <a:buFontTx/>
        <a:buBlip>
          <a:blip r:embed="rId16"/>
        </a:buBlip>
        <a:defRPr sz="18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4276E"/>
        </a:buClr>
        <a:buFontTx/>
        <a:buBlip>
          <a:blip r:embed="rId17"/>
        </a:buBlip>
        <a:defRPr sz="16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4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ndrzejzwierzchowski.al-code-outline#overview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marketplace.visualstudio.com/items?itemName=rasmus.al-formatter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sources.cosmoconsult.com/opensource/mmegel2065/al-utils.gi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de-de/dynamics-nav/developer/devenv-page-object" TargetMode="External"/><Relationship Id="rId13" Type="http://schemas.openxmlformats.org/officeDocument/2006/relationships/hyperlink" Target="https://docs.microsoft.com/de-de/dynamics-nav/developer/devenv-control-addin-object" TargetMode="External"/><Relationship Id="rId3" Type="http://schemas.openxmlformats.org/officeDocument/2006/relationships/hyperlink" Target="https://docs.microsoft.com/de-de/dynamics-nav/developer/devenv-codeunit-object" TargetMode="External"/><Relationship Id="rId7" Type="http://schemas.openxmlformats.org/officeDocument/2006/relationships/hyperlink" Target="https://docs.microsoft.com/de-de/dynamics-nav/developer/devenv-page-customization-object" TargetMode="External"/><Relationship Id="rId12" Type="http://schemas.openxmlformats.org/officeDocument/2006/relationships/hyperlink" Target="https://docs.microsoft.com/de-de/dynamics-nav/developer/devenv-profile-object" TargetMode="External"/><Relationship Id="rId2" Type="http://schemas.openxmlformats.org/officeDocument/2006/relationships/hyperlink" Target="https://docs.microsoft.com/de-de/dynamics-nav/developer/devenv-dev-overview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de-de/dynamics-nav/developer/devenv-page-ext-object" TargetMode="External"/><Relationship Id="rId11" Type="http://schemas.openxmlformats.org/officeDocument/2006/relationships/hyperlink" Target="https://docs.microsoft.com/de-de/dynamics-nav/developer/devenv-report-object" TargetMode="External"/><Relationship Id="rId5" Type="http://schemas.openxmlformats.org/officeDocument/2006/relationships/hyperlink" Target="https://docs.microsoft.com/de-de/dynamics-nav/developer/devenv-table-object" TargetMode="External"/><Relationship Id="rId10" Type="http://schemas.openxmlformats.org/officeDocument/2006/relationships/hyperlink" Target="https://docs.microsoft.com/de-de/dynamics-nav/developer/devenv-query-object" TargetMode="External"/><Relationship Id="rId4" Type="http://schemas.openxmlformats.org/officeDocument/2006/relationships/hyperlink" Target="https://docs.microsoft.com/de-de/dynamics-nav/developer/devenv-table-ext-object" TargetMode="External"/><Relationship Id="rId9" Type="http://schemas.openxmlformats.org/officeDocument/2006/relationships/hyperlink" Target="https://docs.microsoft.com/de-de/dynamics-nav/developer/devenv-xmlport-objec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CCA26E7B-82DD-4155-9AF9-E41F40EBAD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2" r="15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FC625B-9774-4353-913D-3A6C88F0F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CFC3DAD-23DC-4432-ACE6-16C0199C3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AE93537-D525-495B-92FE-3DCF501526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5646738"/>
            <a:ext cx="6099175" cy="520312"/>
          </a:xfrm>
        </p:spPr>
        <p:txBody>
          <a:bodyPr/>
          <a:lstStyle/>
          <a:p>
            <a:r>
              <a:rPr lang="en-US" b="1" dirty="0"/>
              <a:t>GUI &amp; In-Client Designer IV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1766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B20AF1-8298-4EA3-BDEE-529DC53CA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List &amp; </a:t>
            </a:r>
            <a:r>
              <a:rPr lang="en-US">
                <a:solidFill>
                  <a:srgbClr val="F5A748"/>
                </a:solidFill>
              </a:rPr>
              <a:t>Dictionary &amp; </a:t>
            </a:r>
            <a:r>
              <a:rPr lang="en-US" dirty="0" err="1">
                <a:solidFill>
                  <a:srgbClr val="F5A748"/>
                </a:solidFill>
              </a:rPr>
              <a:t>TextBuilder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3A9B830-09B7-4DF4-ADD5-782F5B8835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C9D817-F33C-456F-A7ED-ABFA7A951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EA20C9-B869-4075-A079-B88D7AB451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Datatype	</a:t>
            </a:r>
            <a:r>
              <a:rPr lang="en-US" b="1" dirty="0"/>
              <a:t>List		</a:t>
            </a:r>
            <a:r>
              <a:rPr lang="en-US" i="1" dirty="0"/>
              <a:t>represents a strongly typed list of value</a:t>
            </a:r>
          </a:p>
          <a:p>
            <a:pPr lvl="1"/>
            <a:r>
              <a:rPr lang="en-US" dirty="0"/>
              <a:t>var &lt;Name&gt;:  List of [</a:t>
            </a:r>
            <a:r>
              <a:rPr lang="en-US" i="1" dirty="0"/>
              <a:t>&lt;Datatype&gt;</a:t>
            </a:r>
            <a:r>
              <a:rPr lang="en-US" dirty="0"/>
              <a:t>];</a:t>
            </a:r>
          </a:p>
          <a:p>
            <a:pPr lvl="1"/>
            <a:r>
              <a:rPr lang="de-DE" dirty="0"/>
              <a:t>.</a:t>
            </a:r>
            <a:r>
              <a:rPr lang="de-DE" dirty="0" err="1"/>
              <a:t>Contains</a:t>
            </a:r>
            <a:r>
              <a:rPr lang="de-DE" dirty="0"/>
              <a:t>( &lt;item&gt; )</a:t>
            </a:r>
          </a:p>
          <a:p>
            <a:pPr lvl="1"/>
            <a:r>
              <a:rPr lang="de-DE" dirty="0"/>
              <a:t>.Add( &lt;item&gt; )</a:t>
            </a:r>
          </a:p>
          <a:p>
            <a:pPr lvl="1"/>
            <a:r>
              <a:rPr lang="de-DE" dirty="0"/>
              <a:t>.Remove( &lt;item&gt; )</a:t>
            </a:r>
          </a:p>
          <a:p>
            <a:pPr lvl="1"/>
            <a:endParaRPr lang="en-US" dirty="0"/>
          </a:p>
          <a:p>
            <a:r>
              <a:rPr lang="en-US" dirty="0"/>
              <a:t>Datatype	</a:t>
            </a:r>
            <a:r>
              <a:rPr lang="en-US" b="1" dirty="0"/>
              <a:t>Dictionary	</a:t>
            </a:r>
            <a:r>
              <a:rPr lang="en-US" i="1" dirty="0"/>
              <a:t>represents a collection of keys and values</a:t>
            </a:r>
          </a:p>
          <a:p>
            <a:pPr lvl="1"/>
            <a:r>
              <a:rPr lang="en-US" dirty="0"/>
              <a:t>var &lt;Name&gt;:  Dictionary of [&lt;Key Datatype&gt;, &lt;Value Datatype&gt;]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ContainsKey</a:t>
            </a:r>
            <a:r>
              <a:rPr lang="en-US" dirty="0"/>
              <a:t>( &lt;key&gt; )</a:t>
            </a:r>
          </a:p>
          <a:p>
            <a:pPr lvl="1"/>
            <a:r>
              <a:rPr lang="en-US" dirty="0"/>
              <a:t>.Add( &lt;key&gt;, &lt;value&gt; )</a:t>
            </a:r>
          </a:p>
          <a:p>
            <a:pPr lvl="1"/>
            <a:r>
              <a:rPr lang="en-US" dirty="0"/>
              <a:t>.Remove( &lt;key&gt; )</a:t>
            </a:r>
          </a:p>
          <a:p>
            <a:pPr lvl="1"/>
            <a:endParaRPr lang="en-US" dirty="0"/>
          </a:p>
          <a:p>
            <a:r>
              <a:rPr lang="en-US" dirty="0"/>
              <a:t>Datatype 	</a:t>
            </a:r>
            <a:r>
              <a:rPr lang="en-US" b="1" dirty="0" err="1"/>
              <a:t>TextBuilder</a:t>
            </a:r>
            <a:r>
              <a:rPr lang="en-US" dirty="0"/>
              <a:t>	</a:t>
            </a:r>
            <a:r>
              <a:rPr lang="en-US" i="1" dirty="0"/>
              <a:t>can performantly concatenate multiple bigger strings together</a:t>
            </a:r>
          </a:p>
          <a:p>
            <a:pPr lvl="1"/>
            <a:r>
              <a:rPr lang="en-US" dirty="0"/>
              <a:t>.Append(&lt;text&gt;)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ToText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22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AC709-5609-49B5-AF82-A78A90B3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Assisted Setup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D5DBB6-0FC3-4828-88CC-13385F53A5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476051-CF03-45F9-9D39-5FB315DE5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D0ABED9-B8A0-41F7-B194-F40976BA3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Assisted Setup</a:t>
            </a:r>
          </a:p>
          <a:p>
            <a:pPr lvl="1"/>
            <a:r>
              <a:rPr lang="en-US" dirty="0"/>
              <a:t>Registration of individual Setups</a:t>
            </a:r>
          </a:p>
          <a:p>
            <a:pPr lvl="1"/>
            <a:endParaRPr lang="en-US" dirty="0"/>
          </a:p>
          <a:p>
            <a:r>
              <a:rPr lang="en-US" dirty="0"/>
              <a:t>Register a Page / Wizard</a:t>
            </a:r>
          </a:p>
          <a:p>
            <a:pPr lvl="1"/>
            <a:r>
              <a:rPr lang="en-US" dirty="0"/>
              <a:t>Record	</a:t>
            </a:r>
            <a:r>
              <a:rPr lang="en-US" i="1" dirty="0"/>
              <a:t>“Aggregated Assisted Setup”</a:t>
            </a:r>
          </a:p>
          <a:p>
            <a:pPr lvl="1"/>
            <a:r>
              <a:rPr lang="en-US" dirty="0"/>
              <a:t>Event	</a:t>
            </a:r>
            <a:r>
              <a:rPr lang="en-US" i="1" dirty="0"/>
              <a:t>“</a:t>
            </a:r>
            <a:r>
              <a:rPr lang="en-US" i="1" dirty="0" err="1"/>
              <a:t>OnRegisterAssistedSetup</a:t>
            </a:r>
            <a:r>
              <a:rPr lang="en-US" i="1" dirty="0"/>
              <a:t>”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1F4E186-027A-40FC-8C7B-E72F8711C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3645766"/>
            <a:ext cx="7160998" cy="26902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EA8FD9E-7168-4545-85D4-0CBD4B1BD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818" y="1440000"/>
            <a:ext cx="4839182" cy="34592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745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D7187719-C952-427A-9336-B20EF8856D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1221F0-CF52-483D-97C7-B024DE1E3B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Hands On</a:t>
            </a:r>
          </a:p>
          <a:p>
            <a:r>
              <a:rPr lang="en-US" dirty="0"/>
              <a:t>Wizard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2D72-89E0-4BAA-A7DE-D6F5E33C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72FFF3-7816-4966-9887-D1D249A3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5B52301-EB69-4F27-9CD3-A0DC3C0B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Lab Time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BAC4A42-E956-4246-9F50-015E4E65D303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52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ED953-7D60-44F5-ADCF-6761EFD3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EFC0CD-546D-47ED-B808-342BE5BF7A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F6B720-B98E-446C-8D9F-E77C84AA8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07E241-5189-4FC4-ACF1-75C7DDED4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  <a:p>
            <a:pPr lvl="1"/>
            <a:r>
              <a:rPr lang="en-US" dirty="0"/>
              <a:t>Project Skeleton 	</a:t>
            </a:r>
            <a:r>
              <a:rPr lang="en-US" i="1" dirty="0"/>
              <a:t>„02-GUI-&amp;-In-Client-Designer\</a:t>
            </a:r>
            <a:r>
              <a:rPr lang="en-US" b="1" i="1" dirty="0"/>
              <a:t>Starter</a:t>
            </a:r>
            <a:r>
              <a:rPr lang="en-US" i="1" dirty="0"/>
              <a:t>\04 My Favorite Beer\”</a:t>
            </a:r>
          </a:p>
          <a:p>
            <a:pPr lvl="1"/>
            <a:r>
              <a:rPr lang="en-US" dirty="0"/>
              <a:t>Tables: 		</a:t>
            </a:r>
            <a:r>
              <a:rPr lang="en-US" i="1" dirty="0"/>
              <a:t>„Beer Category”</a:t>
            </a:r>
          </a:p>
          <a:p>
            <a:pPr lvl="1"/>
            <a:r>
              <a:rPr lang="en-US" dirty="0" err="1"/>
              <a:t>Tables.Extensions</a:t>
            </a:r>
            <a:r>
              <a:rPr lang="en-US" dirty="0"/>
              <a:t>:	</a:t>
            </a:r>
            <a:r>
              <a:rPr lang="en-US" i="1" dirty="0"/>
              <a:t>„Customer”, „Item”</a:t>
            </a:r>
          </a:p>
          <a:p>
            <a:pPr lvl="1"/>
            <a:r>
              <a:rPr lang="en-US" dirty="0"/>
              <a:t>Pages:		</a:t>
            </a:r>
            <a:r>
              <a:rPr lang="en-US" i="1" dirty="0"/>
              <a:t>„Beer Wizard [CC]”</a:t>
            </a:r>
          </a:p>
          <a:p>
            <a:pPr lvl="1"/>
            <a:endParaRPr lang="en-US" i="1" dirty="0"/>
          </a:p>
          <a:p>
            <a:r>
              <a:rPr lang="en-US" dirty="0"/>
              <a:t>Assets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BeerCategories.json</a:t>
            </a:r>
            <a:r>
              <a:rPr lang="en-US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use </a:t>
            </a:r>
            <a:r>
              <a:rPr lang="en-US" dirty="0"/>
              <a:t>Instructions on your Workshop Boarding Pass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Complete the </a:t>
            </a:r>
            <a:r>
              <a:rPr lang="en-US" b="1" dirty="0"/>
              <a:t>Setup Wizard </a:t>
            </a:r>
            <a:r>
              <a:rPr lang="en-US" dirty="0"/>
              <a:t>to initialize Beer Categories and use a </a:t>
            </a:r>
            <a:r>
              <a:rPr lang="en-US" b="1" dirty="0"/>
              <a:t>List Part</a:t>
            </a:r>
            <a:r>
              <a:rPr lang="en-US" dirty="0"/>
              <a:t> for Table </a:t>
            </a:r>
            <a:r>
              <a:rPr lang="en-US" i="1" dirty="0"/>
              <a:t>“Beer Category”</a:t>
            </a:r>
          </a:p>
          <a:p>
            <a:pPr lvl="1"/>
            <a:r>
              <a:rPr lang="en-US" dirty="0"/>
              <a:t>Register the </a:t>
            </a:r>
            <a:r>
              <a:rPr lang="en-US" b="1" dirty="0"/>
              <a:t>Wizard</a:t>
            </a:r>
            <a:r>
              <a:rPr lang="en-US" dirty="0"/>
              <a:t> as </a:t>
            </a:r>
            <a:r>
              <a:rPr lang="en-US" b="1" dirty="0"/>
              <a:t>Assisted Setup</a:t>
            </a:r>
          </a:p>
        </p:txBody>
      </p:sp>
    </p:spTree>
    <p:extLst>
      <p:ext uri="{BB962C8B-B14F-4D97-AF65-F5344CB8AC3E}">
        <p14:creationId xmlns:p14="http://schemas.microsoft.com/office/powerpoint/2010/main" val="778336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C013-35EC-45FF-900C-AF45E400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Wizard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D6B402-4433-4227-8410-994ECDB98A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4CEB6-5A88-45D0-AE65-55C1A1119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61584-A067-4811-86A7-BE0CF7D5C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Call the Wizard by changing the “</a:t>
            </a:r>
            <a:r>
              <a:rPr lang="en-US" i="1" dirty="0" err="1"/>
              <a:t>launch.json</a:t>
            </a:r>
            <a:r>
              <a:rPr lang="en-US" i="1" dirty="0"/>
              <a:t>” </a:t>
            </a:r>
            <a:r>
              <a:rPr lang="en-US" dirty="0" err="1"/>
              <a:t>StartupObject</a:t>
            </a:r>
            <a:r>
              <a:rPr lang="en-US" dirty="0"/>
              <a:t> information</a:t>
            </a:r>
            <a:endParaRPr lang="en-US" b="1" i="1" dirty="0"/>
          </a:p>
          <a:p>
            <a:r>
              <a:rPr lang="en-US" dirty="0"/>
              <a:t>The Wizard skeleton looks like this: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32258B-27BB-4EFE-A05B-16C90A273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952" y="1440000"/>
            <a:ext cx="2219048" cy="4095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7CA649-5808-4451-84E6-D1069546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9" y="2394670"/>
            <a:ext cx="3698263" cy="3377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887EBD-B274-49B6-B634-9A263B802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869" y="2394670"/>
            <a:ext cx="3698263" cy="33851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1F7B90F-F922-4AD9-B646-8F65F6D94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739" y="2394670"/>
            <a:ext cx="3698264" cy="33851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0745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C013-35EC-45FF-900C-AF45E400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Wizard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D6B402-4433-4227-8410-994ECDB98A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4CEB6-5A88-45D0-AE65-55C1A1119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61584-A067-4811-86A7-BE0CF7D5C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Improve Page "Welcome“</a:t>
            </a:r>
          </a:p>
          <a:p>
            <a:pPr lvl="1"/>
            <a:r>
              <a:rPr lang="en-US" dirty="0"/>
              <a:t>Add and Initialize a Multiline </a:t>
            </a:r>
            <a:r>
              <a:rPr lang="en-US" dirty="0" err="1"/>
              <a:t>Textfield</a:t>
            </a:r>
            <a:r>
              <a:rPr lang="en-US" dirty="0"/>
              <a:t> with a </a:t>
            </a:r>
            <a:r>
              <a:rPr lang="en-US" dirty="0" err="1"/>
              <a:t>Json</a:t>
            </a:r>
            <a:r>
              <a:rPr lang="en-US" dirty="0"/>
              <a:t> content</a:t>
            </a:r>
          </a:p>
          <a:p>
            <a:pPr lvl="1"/>
            <a:r>
              <a:rPr lang="en-US" dirty="0"/>
              <a:t>Add an Assisted Edit trigger to the field, which </a:t>
            </a:r>
            <a:br>
              <a:rPr lang="en-US" dirty="0"/>
            </a:br>
            <a:r>
              <a:rPr lang="en-US" b="1" dirty="0"/>
              <a:t>import</a:t>
            </a:r>
            <a:r>
              <a:rPr lang="en-US" dirty="0"/>
              <a:t> (read) the </a:t>
            </a:r>
            <a:r>
              <a:rPr lang="en-US" b="1" dirty="0"/>
              <a:t>Json content </a:t>
            </a:r>
            <a:r>
              <a:rPr lang="en-US" dirty="0"/>
              <a:t>from File into the variable </a:t>
            </a:r>
            <a:r>
              <a:rPr lang="en-US" b="1" dirty="0" err="1"/>
              <a:t>BeerJson</a:t>
            </a:r>
            <a:r>
              <a:rPr lang="en-US" b="1" dirty="0"/>
              <a:t> : </a:t>
            </a:r>
            <a:r>
              <a:rPr lang="en-US" b="1" i="1" dirty="0"/>
              <a:t>Text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44B7A37-6F3E-477D-9F33-8096AD2B4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2873175"/>
            <a:ext cx="5271929" cy="35965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54A4BD2-27F2-401D-85AD-AB62D969C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191" y="1224000"/>
            <a:ext cx="4723809" cy="43238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15028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C013-35EC-45FF-900C-AF45E400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Wizard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D6B402-4433-4227-8410-994ECDB98A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4CEB6-5A88-45D0-AE65-55C1A1119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61584-A067-4811-86A7-BE0CF7D5C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Improve Page “Beer Categories“</a:t>
            </a:r>
          </a:p>
          <a:p>
            <a:pPr lvl="1"/>
            <a:r>
              <a:rPr lang="en-US" dirty="0"/>
              <a:t>Add a </a:t>
            </a:r>
            <a:r>
              <a:rPr lang="en-US" b="1" dirty="0">
                <a:sym typeface="Wingdings" panose="05000000000000000000" pitchFamily="2" charset="2"/>
              </a:rPr>
              <a:t>List Part</a:t>
            </a:r>
            <a:r>
              <a:rPr lang="en-US" dirty="0"/>
              <a:t> </a:t>
            </a:r>
            <a:r>
              <a:rPr lang="en-US" b="1" i="1" dirty="0"/>
              <a:t>“Beer Category Sub [CC]” ID 50203 </a:t>
            </a:r>
            <a:r>
              <a:rPr lang="en-US" dirty="0"/>
              <a:t>which allow the selection of categories</a:t>
            </a:r>
          </a:p>
          <a:p>
            <a:pPr lvl="1"/>
            <a:r>
              <a:rPr lang="en-US" dirty="0"/>
              <a:t>Add a temp. Record </a:t>
            </a:r>
            <a:r>
              <a:rPr lang="en-US" b="1" dirty="0"/>
              <a:t>“Beer Category [CC]”</a:t>
            </a:r>
            <a:r>
              <a:rPr lang="en-US" dirty="0"/>
              <a:t> to the wizard</a:t>
            </a:r>
          </a:p>
          <a:p>
            <a:pPr lvl="1"/>
            <a:r>
              <a:rPr lang="en-US" dirty="0"/>
              <a:t>Read the </a:t>
            </a:r>
            <a:r>
              <a:rPr lang="en-US" dirty="0" err="1"/>
              <a:t>Json</a:t>
            </a:r>
            <a:r>
              <a:rPr lang="en-US" dirty="0"/>
              <a:t> Content into the record during page change </a:t>
            </a:r>
            <a:br>
              <a:rPr lang="en-US" dirty="0"/>
            </a:br>
            <a:r>
              <a:rPr lang="en-US" dirty="0"/>
              <a:t>“Welcome” </a:t>
            </a:r>
            <a:r>
              <a:rPr lang="en-US" dirty="0">
                <a:sym typeface="Wingdings" panose="05000000000000000000" pitchFamily="2" charset="2"/>
              </a:rPr>
              <a:t> “Beer Categories”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Assign the Record to the </a:t>
            </a:r>
            <a:r>
              <a:rPr lang="en-US" b="1" i="1" dirty="0">
                <a:sym typeface="Wingdings" panose="05000000000000000000" pitchFamily="2" charset="2"/>
              </a:rPr>
              <a:t>List Part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FBF2102-D593-459A-AE01-9110B43EB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3262964"/>
            <a:ext cx="4362508" cy="32350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C92465-5A1B-4992-854F-6C5EDD090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485" y="678088"/>
            <a:ext cx="3259516" cy="29769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107F021-CFA5-47C7-9A9C-06F160232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059" y="3724978"/>
            <a:ext cx="7098942" cy="27767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27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C013-35EC-45FF-900C-AF45E400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Wizard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D6B402-4433-4227-8410-994ECDB98A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4CEB6-5A88-45D0-AE65-55C1A1119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61584-A067-4811-86A7-BE0CF7D5C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Improve Page “Finish“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Add an Information Field </a:t>
            </a:r>
            <a:r>
              <a:rPr lang="en-US" b="1" i="1" dirty="0">
                <a:sym typeface="Wingdings" panose="05000000000000000000" pitchFamily="2" charset="2"/>
              </a:rPr>
              <a:t>“Count of Selected Records”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Add an </a:t>
            </a:r>
            <a:r>
              <a:rPr lang="en-US" b="1" i="1" dirty="0">
                <a:sym typeface="Wingdings" panose="05000000000000000000" pitchFamily="2" charset="2"/>
              </a:rPr>
              <a:t>Option </a:t>
            </a:r>
            <a:r>
              <a:rPr lang="en-US" dirty="0">
                <a:sym typeface="Wingdings" panose="05000000000000000000" pitchFamily="2" charset="2"/>
              </a:rPr>
              <a:t>Field with values </a:t>
            </a:r>
            <a:r>
              <a:rPr lang="en-US" b="1" i="1" dirty="0">
                <a:sym typeface="Wingdings" panose="05000000000000000000" pitchFamily="2" charset="2"/>
              </a:rPr>
              <a:t>“Replace All”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b="1" i="1" dirty="0">
                <a:sym typeface="Wingdings" panose="05000000000000000000" pitchFamily="2" charset="2"/>
              </a:rPr>
              <a:t>“Merge”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Update the value of the </a:t>
            </a:r>
            <a:r>
              <a:rPr lang="en-US" dirty="0">
                <a:sym typeface="Wingdings" panose="05000000000000000000" pitchFamily="2" charset="2"/>
              </a:rPr>
              <a:t>Information Field, when the page changes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“Beer Categories”  “Finish”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the Option Information, when the user press “Finish” and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apply the content of the temp. record “Beer Categories” to the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database and close the wizard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75E617A-03B0-4AF6-9368-FAB7DD578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5014996"/>
            <a:ext cx="6108177" cy="11932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7EC449-9B1C-4794-97A1-116163EC1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512" y="1080000"/>
            <a:ext cx="3505488" cy="32086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B34823-3A74-4CA6-B490-012D59DAC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177" y="3505882"/>
            <a:ext cx="3205321" cy="27023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72174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F7CD3-3ADC-47F4-85A7-58290A29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Notification &amp; Assisted Setup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AE84DD-9AC9-43ED-8F18-5430A4505A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810602-656F-41F4-B12F-9A004FDF8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86682B6-ED7D-44CE-9857-55A1CF1A05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Code Unit </a:t>
            </a:r>
            <a:r>
              <a:rPr lang="en-US" b="1" i="1" dirty="0"/>
              <a:t>„Beer Mgt. [CC]“ 	ID: 50201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Register the Wizard as Assisted Setup</a:t>
            </a:r>
          </a:p>
          <a:p>
            <a:pPr lvl="1"/>
            <a:r>
              <a:rPr lang="en-US" dirty="0"/>
              <a:t>Use the Correct Event Subscriber</a:t>
            </a:r>
          </a:p>
          <a:p>
            <a:pPr lvl="1"/>
            <a:r>
              <a:rPr lang="en-US" dirty="0"/>
              <a:t>Add the temporary Record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CDF444C-4862-4A16-A48B-AC00D2F3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253" y="1440000"/>
            <a:ext cx="6571429" cy="22666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292C18-843D-4121-B49B-E4A69F975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3180222"/>
            <a:ext cx="7967968" cy="32997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03773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274D88D9-9E8F-45D0-9387-AABA6882BC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>
            <a:fillRect/>
          </a:stretch>
        </p:blipFill>
        <p:spPr>
          <a:xfrm>
            <a:off x="0" y="180000"/>
            <a:ext cx="12193200" cy="6678657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</a:t>
            </a:r>
            <a:r>
              <a:rPr lang="de-DE" b="1" dirty="0" err="1"/>
              <a:t>DevTech</a:t>
            </a:r>
            <a:endParaRPr lang="de-DE" b="1" dirty="0"/>
          </a:p>
          <a:p>
            <a:pPr marL="0" indent="0">
              <a:buNone/>
            </a:pPr>
            <a:r>
              <a:rPr lang="de-DE" sz="1600" i="1" dirty="0">
                <a:sym typeface="Wingdings" panose="05000000000000000000" pitchFamily="2" charset="2"/>
              </a:rPr>
              <a:t>Channel</a:t>
            </a: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b="1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9A07-95E1-44B6-B081-DB56D8861B48}" type="slidenum">
              <a:rPr lang="de-DE" smtClean="0"/>
              <a:t>19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 &amp; 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2F80ED-D23D-4E29-AC91-39C31BFF31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4778516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841DE8-6388-437D-8A5D-0E5EF718A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3379956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26273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9148F25D-8E6C-4777-A69D-2221E0E3BA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38ECA28-D119-4DBA-8270-BD54AD7E48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Workshop-VM / Workshop-Computer </a:t>
            </a:r>
            <a:br>
              <a:rPr lang="en-US" dirty="0"/>
            </a:br>
            <a:r>
              <a:rPr lang="en-US" i="1" dirty="0"/>
              <a:t>follow the instructions of the Boarding Pass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DevTech</a:t>
            </a:r>
          </a:p>
          <a:p>
            <a:pPr marL="0" indent="0">
              <a:buNone/>
            </a:pP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b="1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C69359-EC39-480C-87E1-C4CFDD0D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8C7635-C7A2-42F2-8E13-63DF8233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2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D568C9F3-2A18-4209-B05C-F4327BEA1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838247-AC69-48F8-B2A8-C88FB76989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196210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19A15C8-672E-46B0-90AB-BBEC0E249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3797650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6430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ACDBB82-7018-400D-8420-DF6BCF91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Useful Extensions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DEB975-4913-403A-B7A7-4411AC71FC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5F859C-B414-4B08-9F8B-3FF7FD5E6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3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E7AC42-A5E8-431C-AFB3-1CB4EAC7F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AL Formatter</a:t>
            </a:r>
            <a:endParaRPr lang="en-US" dirty="0"/>
          </a:p>
          <a:p>
            <a:pPr lvl="1"/>
            <a:r>
              <a:rPr lang="en-US" dirty="0"/>
              <a:t>    Indentation</a:t>
            </a:r>
          </a:p>
          <a:p>
            <a:pPr lvl="1"/>
            <a:r>
              <a:rPr lang="en-US" dirty="0"/>
              <a:t>    Keyword case style</a:t>
            </a:r>
          </a:p>
          <a:p>
            <a:pPr lvl="1"/>
            <a:r>
              <a:rPr lang="en-US" dirty="0"/>
              <a:t>    Sort variable definitions</a:t>
            </a:r>
          </a:p>
          <a:p>
            <a:pPr lvl="1"/>
            <a:r>
              <a:rPr lang="en-US" dirty="0"/>
              <a:t>    Readability Guidelines - Spacing and newlines (experimental)</a:t>
            </a:r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AL Code Outline</a:t>
            </a:r>
            <a:endParaRPr lang="en-US" dirty="0"/>
          </a:p>
          <a:p>
            <a:pPr lvl="1"/>
            <a:r>
              <a:rPr lang="en-US" dirty="0"/>
              <a:t>Outlining – AL Object Structure</a:t>
            </a:r>
          </a:p>
          <a:p>
            <a:pPr lvl="1"/>
            <a:r>
              <a:rPr lang="en-US" i="1" dirty="0"/>
              <a:t>“Create List Page”</a:t>
            </a:r>
            <a:r>
              <a:rPr lang="en-US" dirty="0"/>
              <a:t> from Table</a:t>
            </a:r>
          </a:p>
          <a:p>
            <a:pPr lvl="1"/>
            <a:r>
              <a:rPr lang="en-US" i="1" dirty="0"/>
              <a:t>“Create Card Page”</a:t>
            </a:r>
            <a:r>
              <a:rPr lang="en-US" dirty="0"/>
              <a:t> from Table</a:t>
            </a:r>
          </a:p>
          <a:p>
            <a:pPr lvl="1"/>
            <a:endParaRPr lang="en-US" dirty="0"/>
          </a:p>
          <a:p>
            <a:r>
              <a:rPr lang="en-US" dirty="0">
                <a:hlinkClick r:id="rId4"/>
              </a:rPr>
              <a:t>al-</a:t>
            </a:r>
            <a:r>
              <a:rPr lang="en-US" dirty="0" err="1">
                <a:hlinkClick r:id="rId4"/>
              </a:rPr>
              <a:t>util</a:t>
            </a:r>
            <a:endParaRPr lang="en-US" dirty="0"/>
          </a:p>
          <a:p>
            <a:pPr lvl="1"/>
            <a:r>
              <a:rPr lang="en-US" i="1" dirty="0"/>
              <a:t>“Rename &amp; Move” </a:t>
            </a:r>
            <a:r>
              <a:rPr lang="en-US" dirty="0"/>
              <a:t>Objects</a:t>
            </a:r>
          </a:p>
          <a:p>
            <a:pPr lvl="1"/>
            <a:r>
              <a:rPr lang="en-US" dirty="0"/>
              <a:t>Templates e.g. “Readme.</a:t>
            </a:r>
            <a:r>
              <a:rPr lang="en-US"/>
              <a:t>md”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80ABE-42B1-4CEA-90DA-25D6108BA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671" y="3655619"/>
            <a:ext cx="2809524" cy="27523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26187B5-3886-4230-BF69-32BE5AEE1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918" y="3655619"/>
            <a:ext cx="2514286" cy="22666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51A7144-29E1-4E43-ADA3-00F7A2631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814" y="768762"/>
            <a:ext cx="4552381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EFCDBC-CD6B-4748-B4AD-5D2A4D472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COSMO CONSULT-Gruppe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F398B75-24C2-4073-8FD5-87C77012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en-US" smtClean="0"/>
              <a:t>4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CBBE95-5F0B-4697-8F27-4E9FCE1E4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Language &amp; Types (Re-Cap)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77A6DC-0FD7-4907-A8FF-206C623AFE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6854C2C-8C17-4281-9C73-860281D7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 &amp; In-Client Designer</a:t>
            </a:r>
            <a:br>
              <a:rPr lang="en-US"/>
            </a:br>
            <a:r>
              <a:rPr lang="en-US">
                <a:solidFill>
                  <a:srgbClr val="F5A748"/>
                </a:solidFill>
              </a:rPr>
              <a:t>Agenda</a:t>
            </a:r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17F58A5-C1EE-4155-BD9D-CB04555C85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Wizard (Re-Cap)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70CD403-525F-4237-B938-F382D9DA54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72F7D75-6C99-4C1B-B17A-413CC036D2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Json, List, Dictionary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5021DE4-6F98-4523-B197-FE341CA2BF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DD6DD4C-9B09-4E8F-911D-0D8F8156C2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Assisted Setup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39C8BB8-B5F8-4AA4-8B8D-FE5ED97B898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4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219DA60-5BA6-4BC0-85AC-C5C4BE1752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Hands On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41DFDED-D4EB-4C85-8A66-9C0356581E2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082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792DB421-72D8-421E-A481-BABC916272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" r="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7CBD26F-53EB-4BB9-83D7-1F838216E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Language &amp; Types</a:t>
            </a:r>
          </a:p>
          <a:p>
            <a:r>
              <a:rPr lang="en-US" dirty="0"/>
              <a:t>Re-Cap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B9857-11E1-4360-A6B1-BF2BA7FA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7F702C-1960-4B8F-880D-DA45E74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5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C6DB561A-8CE6-4201-8085-5643F410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017ECE-00F5-40CC-B120-01073D9D89FD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33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24E81FC-BF5B-48C6-882E-F86DD26A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Language &amp; Types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4DE37B-4410-4120-80E2-6914E429DE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A8C96D-1018-408D-A112-C9ABBA068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6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D636AAD-72BA-49C4-9E26-8AC7A90808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Recommendation for VS Code</a:t>
            </a:r>
          </a:p>
          <a:p>
            <a:pPr lvl="1"/>
            <a:r>
              <a:rPr lang="en-US" dirty="0"/>
              <a:t>1 File per Object</a:t>
            </a:r>
          </a:p>
          <a:p>
            <a:pPr lvl="1"/>
            <a:r>
              <a:rPr lang="en-US" dirty="0"/>
              <a:t>Organize Object Files in Folders (Pages, </a:t>
            </a:r>
            <a:r>
              <a:rPr lang="en-US" dirty="0" err="1"/>
              <a:t>PageExtension</a:t>
            </a:r>
            <a:r>
              <a:rPr lang="en-US" dirty="0"/>
              <a:t>, …)</a:t>
            </a:r>
          </a:p>
          <a:p>
            <a:pPr lvl="1"/>
            <a:endParaRPr lang="en-US" dirty="0"/>
          </a:p>
          <a:p>
            <a:r>
              <a:rPr lang="en-US" dirty="0"/>
              <a:t>Use Snippets in AL</a:t>
            </a:r>
          </a:p>
          <a:p>
            <a:pPr lvl="1"/>
            <a:r>
              <a:rPr lang="en-US" dirty="0" err="1"/>
              <a:t>ttable</a:t>
            </a:r>
            <a:endParaRPr lang="en-US" dirty="0"/>
          </a:p>
          <a:p>
            <a:pPr lvl="1"/>
            <a:r>
              <a:rPr lang="en-US" dirty="0" err="1"/>
              <a:t>tpageext</a:t>
            </a:r>
            <a:endParaRPr lang="en-US" dirty="0"/>
          </a:p>
          <a:p>
            <a:pPr lvl="1"/>
            <a:r>
              <a:rPr lang="en-US" dirty="0" err="1"/>
              <a:t>tcodeunit</a:t>
            </a:r>
            <a:endParaRPr lang="en-US" dirty="0"/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Documentation - Development in AL</a:t>
            </a:r>
          </a:p>
          <a:p>
            <a:pPr lvl="1"/>
            <a:r>
              <a:rPr lang="en-US" dirty="0">
                <a:hlinkClick r:id="rId2"/>
              </a:rPr>
              <a:t>https://docs.microsoft.com/.../developer/</a:t>
            </a:r>
            <a:r>
              <a:rPr lang="en-US" dirty="0" err="1">
                <a:hlinkClick r:id="rId2"/>
              </a:rPr>
              <a:t>devenv</a:t>
            </a:r>
            <a:r>
              <a:rPr lang="en-US" dirty="0">
                <a:hlinkClick r:id="rId2"/>
              </a:rPr>
              <a:t>-dev-overview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73D6D37-6ADC-4FED-8217-EE6E334D0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95738"/>
              </p:ext>
            </p:extLst>
          </p:nvPr>
        </p:nvGraphicFramePr>
        <p:xfrm>
          <a:off x="6792198" y="1440000"/>
          <a:ext cx="5033802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222">
                  <a:extLst>
                    <a:ext uri="{9D8B030D-6E8A-4147-A177-3AD203B41FA5}">
                      <a16:colId xmlns:a16="http://schemas.microsoft.com/office/drawing/2014/main" val="1407675431"/>
                    </a:ext>
                  </a:extLst>
                </a:gridCol>
                <a:gridCol w="2181789">
                  <a:extLst>
                    <a:ext uri="{9D8B030D-6E8A-4147-A177-3AD203B41FA5}">
                      <a16:colId xmlns:a16="http://schemas.microsoft.com/office/drawing/2014/main" val="3378238239"/>
                    </a:ext>
                  </a:extLst>
                </a:gridCol>
                <a:gridCol w="1520791">
                  <a:extLst>
                    <a:ext uri="{9D8B030D-6E8A-4147-A177-3AD203B41FA5}">
                      <a16:colId xmlns:a16="http://schemas.microsoft.com/office/drawing/2014/main" val="2185568105"/>
                    </a:ext>
                  </a:extLst>
                </a:gridCol>
              </a:tblGrid>
              <a:tr h="2993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C/Side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Microsoft 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994679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sz="18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Extending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94915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Codeunit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3"/>
                        </a:rPr>
                        <a:t>codeunit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977678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4"/>
                        </a:rPr>
                        <a:t>tableextension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5"/>
                        </a:rPr>
                        <a:t>table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8275134"/>
                  </a:ext>
                </a:extLst>
              </a:tr>
              <a:tr h="547045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6"/>
                        </a:rPr>
                        <a:t>pageextension</a:t>
                      </a:r>
                      <a:endParaRPr lang="en-US" noProof="0" dirty="0"/>
                    </a:p>
                    <a:p>
                      <a:pPr algn="ctr"/>
                      <a:r>
                        <a:rPr lang="en-US" noProof="0" dirty="0" err="1">
                          <a:hlinkClick r:id="rId7"/>
                        </a:rPr>
                        <a:t>pagecustomization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8"/>
                        </a:rPr>
                        <a:t>page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846819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XMLport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9"/>
                        </a:rPr>
                        <a:t>xmlport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3968110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Query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0"/>
                        </a:rPr>
                        <a:t>query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0081074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Report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1"/>
                        </a:rPr>
                        <a:t>report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228805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Menu Suite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496273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2"/>
                        </a:rPr>
                        <a:t>profile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2052228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13"/>
                        </a:rPr>
                        <a:t>controladdin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9012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33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CFB9D59D-6C15-4303-8127-8F8CF3E654A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7CBD26F-53EB-4BB9-83D7-1F838216E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Features</a:t>
            </a:r>
          </a:p>
          <a:p>
            <a:r>
              <a:rPr lang="en-US" dirty="0"/>
              <a:t>Wizard (Re-Cap)</a:t>
            </a:r>
          </a:p>
          <a:p>
            <a:r>
              <a:rPr lang="en-US" dirty="0"/>
              <a:t>New Datatypes</a:t>
            </a:r>
          </a:p>
          <a:p>
            <a:r>
              <a:rPr lang="en-US" dirty="0"/>
              <a:t>Assisted Setups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B9857-11E1-4360-A6B1-BF2BA7FA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7F702C-1960-4B8F-880D-DA45E74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7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C6DB561A-8CE6-4201-8085-5643F410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UX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017ECE-00F5-40CC-B120-01073D9D89FD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491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95A9562-A475-4431-9FAE-C4A7268A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Wizard (Re-Cap)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99B58E-8EC8-4863-8E24-2B816A72FB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B3FCF8-02D9-472C-83DC-B66E53D2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8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E717B22-5076-4E7A-A0C6-3D31894CA1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Wizards</a:t>
            </a:r>
          </a:p>
          <a:p>
            <a:pPr lvl="1"/>
            <a:r>
              <a:rPr lang="en-US" dirty="0"/>
              <a:t>Object Type 		</a:t>
            </a:r>
            <a:r>
              <a:rPr lang="en-US" i="1" dirty="0"/>
              <a:t>Page (Navigation)</a:t>
            </a:r>
          </a:p>
          <a:p>
            <a:pPr lvl="1"/>
            <a:r>
              <a:rPr lang="en-US" dirty="0"/>
              <a:t>Groups		</a:t>
            </a:r>
            <a:r>
              <a:rPr lang="en-US" i="1" dirty="0" err="1"/>
              <a:t>InstructionalText</a:t>
            </a:r>
            <a:endParaRPr lang="en-US" i="1" dirty="0"/>
          </a:p>
          <a:p>
            <a:pPr lvl="1"/>
            <a:endParaRPr lang="en-US" i="1" dirty="0"/>
          </a:p>
          <a:p>
            <a:r>
              <a:rPr lang="en-US" dirty="0"/>
              <a:t>Actions		</a:t>
            </a:r>
            <a:endParaRPr lang="en-US" i="1" dirty="0"/>
          </a:p>
          <a:p>
            <a:pPr lvl="1"/>
            <a:r>
              <a:rPr lang="en-US" dirty="0"/>
              <a:t>Back, Next, Finish	</a:t>
            </a:r>
            <a:r>
              <a:rPr lang="en-US" i="1" dirty="0"/>
              <a:t>Visibility depends on Page</a:t>
            </a:r>
          </a:p>
          <a:p>
            <a:pPr lvl="1"/>
            <a:r>
              <a:rPr lang="en-US" dirty="0"/>
              <a:t>Properties		</a:t>
            </a:r>
            <a:r>
              <a:rPr lang="en-US" i="1" dirty="0" err="1"/>
              <a:t>InFooterBar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Groups = Wizard Pages	</a:t>
            </a:r>
            <a:r>
              <a:rPr lang="en-US" i="1" dirty="0"/>
              <a:t>Show / Hide for each Page</a:t>
            </a:r>
            <a:endParaRPr lang="en-US" dirty="0"/>
          </a:p>
          <a:p>
            <a:pPr lvl="1"/>
            <a:r>
              <a:rPr lang="de-DE" dirty="0"/>
              <a:t>Start Page / Welcome	</a:t>
            </a:r>
            <a:r>
              <a:rPr lang="de-DE" i="1" dirty="0"/>
              <a:t>Introduktion</a:t>
            </a:r>
          </a:p>
          <a:p>
            <a:pPr lvl="1"/>
            <a:r>
              <a:rPr lang="de-DE" dirty="0"/>
              <a:t>Page XYZ</a:t>
            </a:r>
          </a:p>
          <a:p>
            <a:pPr lvl="1"/>
            <a:r>
              <a:rPr lang="de-DE" dirty="0"/>
              <a:t>Finish Page		</a:t>
            </a:r>
            <a:r>
              <a:rPr lang="de-DE" i="1" dirty="0"/>
              <a:t>Summary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00ED5D-2534-438C-BB6B-A20AEFFA4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066" y="1440000"/>
            <a:ext cx="4789934" cy="43746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895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95A9562-A475-4431-9FAE-C4A7268A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Json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99B58E-8EC8-4863-8E24-2B816A72FB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B3FCF8-02D9-472C-83DC-B66E53D2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9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E717B22-5076-4E7A-A0C6-3D31894CA1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JsonObject</a:t>
            </a:r>
            <a:endParaRPr lang="en-US" dirty="0"/>
          </a:p>
          <a:p>
            <a:pPr lvl="1"/>
            <a:r>
              <a:rPr lang="en-US" dirty="0"/>
              <a:t>.Get( &lt;Name&gt;, </a:t>
            </a:r>
            <a:r>
              <a:rPr lang="en-US" dirty="0" err="1"/>
              <a:t>jToken</a:t>
            </a:r>
            <a:r>
              <a:rPr lang="en-US" dirty="0"/>
              <a:t>)</a:t>
            </a:r>
            <a:endParaRPr lang="en-US" i="1" dirty="0"/>
          </a:p>
          <a:p>
            <a:pPr lvl="1"/>
            <a:r>
              <a:rPr lang="en-US" dirty="0"/>
              <a:t>.</a:t>
            </a:r>
            <a:r>
              <a:rPr lang="en-US" dirty="0" err="1"/>
              <a:t>ReadFrom</a:t>
            </a:r>
            <a:r>
              <a:rPr lang="en-US" dirty="0"/>
              <a:t>(…) / .</a:t>
            </a:r>
            <a:r>
              <a:rPr lang="en-US" dirty="0" err="1"/>
              <a:t>WriteTo</a:t>
            </a:r>
            <a:r>
              <a:rPr lang="en-US" dirty="0"/>
              <a:t>(…)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SelectToken</a:t>
            </a:r>
            <a:r>
              <a:rPr lang="en-US" dirty="0"/>
              <a:t>(…)</a:t>
            </a:r>
          </a:p>
          <a:p>
            <a:pPr lvl="1"/>
            <a:endParaRPr lang="en-US" i="1" dirty="0"/>
          </a:p>
          <a:p>
            <a:r>
              <a:rPr lang="en-US" dirty="0" err="1"/>
              <a:t>JsonArray</a:t>
            </a:r>
            <a:r>
              <a:rPr lang="en-US" dirty="0"/>
              <a:t>		</a:t>
            </a:r>
            <a:endParaRPr lang="en-US" i="1" dirty="0"/>
          </a:p>
          <a:p>
            <a:pPr lvl="1"/>
            <a:r>
              <a:rPr lang="en-US" i="1" dirty="0" err="1"/>
              <a:t>ForEach</a:t>
            </a:r>
            <a:r>
              <a:rPr lang="en-US" i="1" dirty="0"/>
              <a:t> </a:t>
            </a:r>
            <a:r>
              <a:rPr lang="en-US" dirty="0"/>
              <a:t>Item </a:t>
            </a:r>
            <a:r>
              <a:rPr lang="en-US" i="1" dirty="0"/>
              <a:t>in </a:t>
            </a:r>
            <a:r>
              <a:rPr lang="en-US" dirty="0"/>
              <a:t>Array </a:t>
            </a:r>
            <a:r>
              <a:rPr lang="en-US" i="1" dirty="0"/>
              <a:t>do begin  </a:t>
            </a:r>
            <a:r>
              <a:rPr lang="en-US" dirty="0"/>
              <a:t>/* Loop */ </a:t>
            </a:r>
            <a:r>
              <a:rPr lang="en-US" i="1" dirty="0"/>
              <a:t>end;</a:t>
            </a:r>
          </a:p>
          <a:p>
            <a:pPr lvl="1"/>
            <a:r>
              <a:rPr lang="en-US" dirty="0"/>
              <a:t>Item 	</a:t>
            </a:r>
            <a:r>
              <a:rPr lang="en-US" i="1" dirty="0" err="1"/>
              <a:t>JsonToken</a:t>
            </a:r>
            <a:endParaRPr lang="en-US" i="1" dirty="0"/>
          </a:p>
          <a:p>
            <a:pPr lvl="1"/>
            <a:endParaRPr lang="en-US" dirty="0"/>
          </a:p>
          <a:p>
            <a:r>
              <a:rPr lang="en-US" dirty="0" err="1"/>
              <a:t>JsonToken</a:t>
            </a:r>
            <a:r>
              <a:rPr lang="en-US" dirty="0"/>
              <a:t> &amp; </a:t>
            </a:r>
            <a:r>
              <a:rPr lang="en-US" dirty="0" err="1"/>
              <a:t>JsonValue</a:t>
            </a:r>
            <a:endParaRPr lang="en-US" dirty="0"/>
          </a:p>
          <a:p>
            <a:pPr lvl="1"/>
            <a:r>
              <a:rPr lang="de-DE" dirty="0"/>
              <a:t>.</a:t>
            </a:r>
            <a:r>
              <a:rPr lang="de-DE" dirty="0" err="1"/>
              <a:t>IsObject</a:t>
            </a:r>
            <a:r>
              <a:rPr lang="de-DE" dirty="0"/>
              <a:t>()	.</a:t>
            </a:r>
            <a:r>
              <a:rPr lang="de-DE" dirty="0" err="1"/>
              <a:t>AsObject</a:t>
            </a:r>
            <a:r>
              <a:rPr lang="de-DE" dirty="0"/>
              <a:t>()</a:t>
            </a:r>
            <a:endParaRPr lang="de-DE" i="1" dirty="0"/>
          </a:p>
          <a:p>
            <a:pPr lvl="1"/>
            <a:r>
              <a:rPr lang="de-DE" dirty="0"/>
              <a:t>.</a:t>
            </a:r>
            <a:r>
              <a:rPr lang="de-DE" dirty="0" err="1"/>
              <a:t>IsArray</a:t>
            </a:r>
            <a:r>
              <a:rPr lang="de-DE" dirty="0"/>
              <a:t>()	.</a:t>
            </a:r>
            <a:r>
              <a:rPr lang="de-DE" dirty="0" err="1"/>
              <a:t>AsArray</a:t>
            </a:r>
            <a:r>
              <a:rPr lang="de-DE" dirty="0"/>
              <a:t>()</a:t>
            </a:r>
          </a:p>
          <a:p>
            <a:pPr lvl="1"/>
            <a:r>
              <a:rPr lang="de-DE" dirty="0"/>
              <a:t>.</a:t>
            </a:r>
            <a:r>
              <a:rPr lang="de-DE" dirty="0" err="1"/>
              <a:t>IsValue</a:t>
            </a:r>
            <a:r>
              <a:rPr lang="de-DE" dirty="0"/>
              <a:t>()	.</a:t>
            </a:r>
            <a:r>
              <a:rPr lang="de-DE" dirty="0" err="1"/>
              <a:t>AsValue</a:t>
            </a:r>
            <a:r>
              <a:rPr lang="de-DE" dirty="0"/>
              <a:t>().</a:t>
            </a:r>
            <a:r>
              <a:rPr lang="de-DE" b="1" i="1" dirty="0" err="1"/>
              <a:t>IsNull</a:t>
            </a:r>
            <a:r>
              <a:rPr lang="de-DE" b="1" i="1" dirty="0"/>
              <a:t>()</a:t>
            </a:r>
            <a:r>
              <a:rPr lang="de-DE" dirty="0"/>
              <a:t> / </a:t>
            </a:r>
            <a:r>
              <a:rPr lang="de-DE" b="1" i="1" dirty="0"/>
              <a:t>.</a:t>
            </a:r>
            <a:r>
              <a:rPr lang="de-DE" b="1" i="1" dirty="0" err="1"/>
              <a:t>IsUndefined</a:t>
            </a:r>
            <a:r>
              <a:rPr lang="de-DE" b="1" i="1" dirty="0"/>
              <a:t>()</a:t>
            </a:r>
            <a:br>
              <a:rPr lang="de-DE" dirty="0"/>
            </a:br>
            <a:r>
              <a:rPr lang="de-DE" dirty="0"/>
              <a:t>		.</a:t>
            </a:r>
            <a:r>
              <a:rPr lang="de-DE" dirty="0" err="1"/>
              <a:t>AsValue</a:t>
            </a:r>
            <a:r>
              <a:rPr lang="de-DE" dirty="0"/>
              <a:t>().</a:t>
            </a:r>
            <a:r>
              <a:rPr lang="de-DE" dirty="0" err="1"/>
              <a:t>AsText</a:t>
            </a:r>
            <a:r>
              <a:rPr lang="de-DE" dirty="0"/>
              <a:t>()</a:t>
            </a:r>
            <a:br>
              <a:rPr lang="de-DE" dirty="0"/>
            </a:br>
            <a:r>
              <a:rPr lang="de-DE" dirty="0"/>
              <a:t>		.</a:t>
            </a:r>
            <a:r>
              <a:rPr lang="de-DE" dirty="0" err="1"/>
              <a:t>AsValue</a:t>
            </a:r>
            <a:r>
              <a:rPr lang="de-DE" dirty="0"/>
              <a:t>().</a:t>
            </a:r>
            <a:r>
              <a:rPr lang="de-DE" dirty="0" err="1"/>
              <a:t>AsDate</a:t>
            </a:r>
            <a:r>
              <a:rPr lang="de-DE" dirty="0"/>
              <a:t>()</a:t>
            </a:r>
            <a:br>
              <a:rPr lang="de-DE" dirty="0"/>
            </a:br>
            <a:r>
              <a:rPr lang="de-DE" dirty="0"/>
              <a:t>		</a:t>
            </a:r>
            <a:br>
              <a:rPr lang="de-DE" dirty="0"/>
            </a:br>
            <a:r>
              <a:rPr lang="de-DE" dirty="0"/>
              <a:t>		</a:t>
            </a:r>
            <a:endParaRPr lang="de-DE" i="1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C0D99D2-B189-40CF-ACD0-9E135D930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965" y="1439999"/>
            <a:ext cx="4512035" cy="25833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96EE46D-4E93-46D0-904B-D529E7A2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191" y="4125345"/>
            <a:ext cx="5323809" cy="23523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12595817"/>
      </p:ext>
    </p:extLst>
  </p:cSld>
  <p:clrMapOvr>
    <a:masterClrMapping/>
  </p:clrMapOvr>
</p:sld>
</file>

<file path=ppt/theme/theme1.xml><?xml version="1.0" encoding="utf-8"?>
<a:theme xmlns:a="http://schemas.openxmlformats.org/drawingml/2006/main" name="CC Powerpoint_Master_de">
  <a:themeElements>
    <a:clrScheme name="Benutzerdefiniert 12">
      <a:dk1>
        <a:srgbClr val="57666D"/>
      </a:dk1>
      <a:lt1>
        <a:srgbClr val="FFFFFF"/>
      </a:lt1>
      <a:dk2>
        <a:srgbClr val="57666D"/>
      </a:dk2>
      <a:lt2>
        <a:srgbClr val="F5A748"/>
      </a:lt2>
      <a:accent1>
        <a:srgbClr val="C4DCF1"/>
      </a:accent1>
      <a:accent2>
        <a:srgbClr val="D3DF89"/>
      </a:accent2>
      <a:accent3>
        <a:srgbClr val="AAAAAA"/>
      </a:accent3>
      <a:accent4>
        <a:srgbClr val="F5A748"/>
      </a:accent4>
      <a:accent5>
        <a:srgbClr val="57666D"/>
      </a:accent5>
      <a:accent6>
        <a:srgbClr val="04276E"/>
      </a:accent6>
      <a:hlink>
        <a:srgbClr val="F5A748"/>
      </a:hlink>
      <a:folHlink>
        <a:srgbClr val="F5A748"/>
      </a:folHlink>
    </a:clrScheme>
    <a:fontScheme name="CC CI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MO_CONSULT_Master_ger" id="{9F2EBE57-7C07-47B7-987E-FAAE69D1AEDD}" vid="{22327220-AB57-4B43-8742-BEBA54EA18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PS Document" ma:contentTypeID="0x0101002B2526F3368D7045BBB4E668F219EC2B010015401231F557BA49A4B8F145E611B5D4" ma:contentTypeVersion="90" ma:contentTypeDescription="New Operations Document " ma:contentTypeScope="" ma:versionID="92abb31aa773dae2bbba22a17c9d6265">
  <xsd:schema xmlns:xsd="http://www.w3.org/2001/XMLSchema" xmlns:xs="http://www.w3.org/2001/XMLSchema" xmlns:p="http://schemas.microsoft.com/office/2006/metadata/properties" xmlns:ns1="05542a94-bbbb-426b-8ce8-25e698cde4d1" xmlns:ns2="http://schemas.microsoft.com/sharepoint/v3" xmlns:ns3="abfa8901-7984-434c-b8fc-f6aa73d9b37f" targetNamespace="http://schemas.microsoft.com/office/2006/metadata/properties" ma:root="true" ma:fieldsID="22c802f0c35adb27e208b77e88f3ad1b" ns1:_="" ns2:_="" ns3:_="">
    <xsd:import namespace="05542a94-bbbb-426b-8ce8-25e698cde4d1"/>
    <xsd:import namespace="http://schemas.microsoft.com/sharepoint/v3"/>
    <xsd:import namespace="abfa8901-7984-434c-b8fc-f6aa73d9b37f"/>
    <xsd:element name="properties">
      <xsd:complexType>
        <xsd:sequence>
          <xsd:element name="documentManagement">
            <xsd:complexType>
              <xsd:all>
                <xsd:element ref="ns1:Solution_Release" minOccurs="0"/>
                <xsd:element ref="ns2:Language" minOccurs="0"/>
                <xsd:element ref="ns1:Originated_x0020_from" minOccurs="0"/>
                <xsd:element ref="ns1:IntendedUse" minOccurs="0"/>
                <xsd:element ref="ns1:publish" minOccurs="0"/>
                <xsd:element ref="ns1:mad21047db9f495a8fdd7dc3ccda22b3" minOccurs="0"/>
                <xsd:element ref="ns1:e1623523166e4e2e8c8d51d4511654b1" minOccurs="0"/>
                <xsd:element ref="ns1:TaxCatchAll" minOccurs="0"/>
                <xsd:element ref="ns1:TaxCatchAllLabel" minOccurs="0"/>
                <xsd:element ref="ns1:p5c2dc71588a484c9f8f7bb90b0d1957" minOccurs="0"/>
                <xsd:element ref="ns1:Publish_info" minOccurs="0"/>
                <xsd:element ref="ns1:fe3215d00b34412d833cfc0651576422" minOccurs="0"/>
                <xsd:element ref="ns1:valid_from" minOccurs="0"/>
                <xsd:element ref="ns1:valid_until" minOccurs="0"/>
                <xsd:element ref="ns3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42a94-bbbb-426b-8ce8-25e698cde4d1" elementFormDefault="qualified">
    <xsd:import namespace="http://schemas.microsoft.com/office/2006/documentManagement/types"/>
    <xsd:import namespace="http://schemas.microsoft.com/office/infopath/2007/PartnerControls"/>
    <xsd:element name="Solution_Release" ma:index="5" nillable="true" ma:displayName="Solution_Release" ma:description="Provide release information for the solution" ma:internalName="Solution_Release" ma:readOnly="false">
      <xsd:simpleType>
        <xsd:restriction base="dms:Text">
          <xsd:maxLength value="20"/>
        </xsd:restriction>
      </xsd:simpleType>
    </xsd:element>
    <xsd:element name="Originated_x0020_from" ma:index="7" nillable="true" ma:displayName="Originated from" ma:default="COSMO CONSULT" ma:description="Select the originator of this document" ma:format="RadioButtons" ma:internalName="Originated_x0020_from">
      <xsd:simpleType>
        <xsd:restriction base="dms:Choice">
          <xsd:enumeration value="COSMO CONSULT"/>
          <xsd:enumeration value="MICROSOFT"/>
          <xsd:enumeration value="3rd Party"/>
        </xsd:restriction>
      </xsd:simpleType>
    </xsd:element>
    <xsd:element name="IntendedUse" ma:index="8" nillable="true" ma:displayName="Intended Use" ma:default="internal" ma:description="Decide if the Document is for internal usage only or cn lso be provided to external." ma:format="RadioButtons" ma:internalName="IntendedUse" ma:readOnly="false">
      <xsd:simpleType>
        <xsd:restriction base="dms:Choice">
          <xsd:enumeration value="internal"/>
          <xsd:enumeration value="external"/>
        </xsd:restriction>
      </xsd:simpleType>
    </xsd:element>
    <xsd:element name="publish" ma:index="9" nillable="true" ma:displayName="publish" ma:default="0" ma:description="Check this to publish the document" ma:internalName="publish" ma:readOnly="false">
      <xsd:simpleType>
        <xsd:restriction base="dms:Boolean"/>
      </xsd:simpleType>
    </xsd:element>
    <xsd:element name="mad21047db9f495a8fdd7dc3ccda22b3" ma:index="12" nillable="true" ma:taxonomy="true" ma:internalName="mad21047db9f495a8fdd7dc3ccda22b3" ma:taxonomyFieldName="Solution" ma:displayName="Solution" ma:readOnly="false" ma:default="11;#n/a|7a630714-329f-4c83-9e8d-cf0cdc2d2f78" ma:fieldId="{6ad21047-db9f-495a-8fdd-7dc3ccda22b3}" ma:taxonomyMulti="true" ma:sspId="ae24ad07-6e3a-456c-bf74-d291e603dfc8" ma:termSetId="02864673-8dcd-4ee0-b6c2-a444b474ac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23523166e4e2e8c8d51d4511654b1" ma:index="17" nillable="true" ma:taxonomy="true" ma:internalName="e1623523166e4e2e8c8d51d4511654b1" ma:taxonomyFieldName="OPS_x0020_Tag" ma:displayName="OPS Tag" ma:default="" ma:fieldId="{e1623523-166e-4e2e-8c8d-51d4511654b1}" ma:taxonomyMulti="true" ma:sspId="ae24ad07-6e3a-456c-bf74-d291e603dfc8" ma:termSetId="1e82d573-3935-43d1-b47a-8a73db1dc77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list="{4de6023a-b120-4c27-8683-fad2ac69f244}" ma:internalName="TaxCatchAll" ma:showField="CatchAllData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9" nillable="true" ma:displayName="Taxonomy Catch All Column1" ma:hidden="true" ma:list="{4de6023a-b120-4c27-8683-fad2ac69f244}" ma:internalName="TaxCatchAllLabel" ma:readOnly="true" ma:showField="CatchAllDataLabel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c2dc71588a484c9f8f7bb90b0d1957" ma:index="21" ma:taxonomy="true" ma:internalName="p5c2dc71588a484c9f8f7bb90b0d1957" ma:taxonomyFieldName="OPS_Documenttype" ma:displayName="OPS_Documenttype" ma:indexed="true" ma:default="" ma:fieldId="{95c2dc71-588a-484c-9f8f-7bb90b0d1957}" ma:sspId="ae24ad07-6e3a-456c-bf74-d291e603dfc8" ma:termSetId="beb96082-f0f8-4291-bfdd-5962582bd396" ma:anchorId="7e2c1c05-938b-487b-9b0a-397671a3da6e" ma:open="false" ma:isKeyword="false">
      <xsd:complexType>
        <xsd:sequence>
          <xsd:element ref="pc:Terms" minOccurs="0" maxOccurs="1"/>
        </xsd:sequence>
      </xsd:complexType>
    </xsd:element>
    <xsd:element name="Publish_info" ma:index="22" nillable="true" ma:displayName="Publish_info" ma:description="Information on the latest publishing event for this element" ma:hidden="true" ma:internalName="Publish_info" ma:readOnly="false">
      <xsd:simpleType>
        <xsd:restriction base="dms:Text">
          <xsd:maxLength value="255"/>
        </xsd:restriction>
      </xsd:simpleType>
    </xsd:element>
    <xsd:element name="fe3215d00b34412d833cfc0651576422" ma:index="23" ma:taxonomy="true" ma:internalName="fe3215d00b34412d833cfc0651576422" ma:taxonomyFieldName="Baseversion" ma:displayName="Baseversion" ma:readOnly="false" ma:default="10;#n/a|7a630714-329f-4c83-9e8d-cf0cdc2d2f78" ma:fieldId="{fe3215d0-0b34-412d-833c-fc0651576422}" ma:taxonomyMulti="true" ma:sspId="ae24ad07-6e3a-456c-bf74-d291e603dfc8" ma:termSetId="29e689c0-f5b8-4a61-8871-021591d449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valid_from" ma:index="24" nillable="true" ma:displayName="valid_from" ma:default="[today]" ma:format="DateOnly" ma:hidden="true" ma:internalName="valid_from" ma:readOnly="false">
      <xsd:simpleType>
        <xsd:restriction base="dms:DateTime"/>
      </xsd:simpleType>
    </xsd:element>
    <xsd:element name="valid_until" ma:index="25" nillable="true" ma:displayName="valid_until" ma:format="DateOnly" ma:hidden="true" ma:internalName="valid_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6" nillable="true" ma:displayName="Sprache" ma:default="German (Germany)" ma:format="Dropdown" ma:internalName="Languag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8901-7984-434c-b8fc-f6aa73d9b37f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2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2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axOccurs="1" ma:index="2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mad21047db9f495a8fdd7dc3ccda22b3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mad21047db9f495a8fdd7dc3ccda22b3>
    <valid_until xmlns="05542a94-bbbb-426b-8ce8-25e698cde4d1" xsi:nil="true"/>
    <e1623523166e4e2e8c8d51d4511654b1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Document</TermName>
          <TermId xmlns="http://schemas.microsoft.com/office/infopath/2007/PartnerControls">e7cd4e59-1784-4566-8522-cf2c48a83cdc</TermId>
        </TermInfo>
      </Terms>
    </e1623523166e4e2e8c8d51d4511654b1>
    <Publish_info xmlns="05542a94-bbbb-426b-8ce8-25e698cde4d1" xsi:nil="true"/>
    <fe3215d00b34412d833cfc0651576422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fe3215d00b34412d833cfc0651576422>
    <IntendedUse xmlns="05542a94-bbbb-426b-8ce8-25e698cde4d1">internal</IntendedUse>
    <p5c2dc71588a484c9f8f7bb90b0d1957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Präsentation (Produkt)</TermName>
          <TermId xmlns="http://schemas.microsoft.com/office/infopath/2007/PartnerControls">275c04db-5f99-4852-bf1f-d2d4c2ff0be3</TermId>
        </TermInfo>
      </Terms>
    </p5c2dc71588a484c9f8f7bb90b0d1957>
    <Solution_Release xmlns="05542a94-bbbb-426b-8ce8-25e698cde4d1" xsi:nil="true"/>
    <publish xmlns="05542a94-bbbb-426b-8ce8-25e698cde4d1">false</publish>
    <valid_from xmlns="05542a94-bbbb-426b-8ce8-25e698cde4d1">2017-03-28T11:56:27+00:00</valid_from>
    <Originated_x0020_from xmlns="05542a94-bbbb-426b-8ce8-25e698cde4d1">COSMO CONSULT</Originated_x0020_from>
    <TaxCatchAll xmlns="05542a94-bbbb-426b-8ce8-25e698cde4d1">
      <Value>275</Value>
      <Value>33</Value>
      <Value>11</Value>
      <Value>10</Value>
      <Value>75</Value>
    </TaxCatchAll>
    <_dlc_DocId xmlns="abfa8901-7984-434c-b8fc-f6aa73d9b37f">DMSCC00-1883559739-3563</_dlc_DocId>
    <_dlc_DocIdUrl xmlns="abfa8901-7984-434c-b8fc-f6aa73d9b37f">
      <Url>https://dms.cosmoconsult.com/_layouts/15/DocIdRedir.aspx?ID=DMSCC00-1883559739-3563</Url>
      <Description>DMSCC00-1883559739-3563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DA1370-68F4-4745-805F-0C4C3E04532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E44BCC4D-9434-4917-87B1-CA8FE25E16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542a94-bbbb-426b-8ce8-25e698cde4d1"/>
    <ds:schemaRef ds:uri="http://schemas.microsoft.com/sharepoint/v3"/>
    <ds:schemaRef ds:uri="abfa8901-7984-434c-b8fc-f6aa73d9b3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265CDB-1D76-4595-A44E-F1D914D02906}">
  <ds:schemaRefs>
    <ds:schemaRef ds:uri="http://schemas.microsoft.com/office/infopath/2007/PartnerControls"/>
    <ds:schemaRef ds:uri="05542a94-bbbb-426b-8ce8-25e698cde4d1"/>
    <ds:schemaRef ds:uri="abfa8901-7984-434c-b8fc-f6aa73d9b37f"/>
    <ds:schemaRef ds:uri="http://purl.org/dc/terms/"/>
    <ds:schemaRef ds:uri="http://schemas.microsoft.com/office/2006/metadata/properties"/>
    <ds:schemaRef ds:uri="http://purl.org/dc/dcmitype/"/>
    <ds:schemaRef ds:uri="http://schemas.microsoft.com/sharepoint/v3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168AFA90-FB33-4D4C-AE6E-75F6F2BBEE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COSMO_CONSULT_Master_ger</Template>
  <TotalTime>0</TotalTime>
  <Words>494</Words>
  <Application>Microsoft Office PowerPoint</Application>
  <PresentationFormat>Breitbild</PresentationFormat>
  <Paragraphs>223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Lucida Grande</vt:lpstr>
      <vt:lpstr>Wingdings</vt:lpstr>
      <vt:lpstr>CC Powerpoint_Master_de</vt:lpstr>
      <vt:lpstr>Microsoft AL</vt:lpstr>
      <vt:lpstr>Prerequisite</vt:lpstr>
      <vt:lpstr>VS Code Useful Extensions</vt:lpstr>
      <vt:lpstr>GUI &amp; In-Client Designer Agenda</vt:lpstr>
      <vt:lpstr>Microsoft AL</vt:lpstr>
      <vt:lpstr>Microsoft AL Language &amp; Types</vt:lpstr>
      <vt:lpstr>Improve the UX</vt:lpstr>
      <vt:lpstr>Pages in Microsoft AL Wizard (Re-Cap)</vt:lpstr>
      <vt:lpstr>Pages in Microsoft AL Json</vt:lpstr>
      <vt:lpstr>Pages in Microsoft AL List &amp; Dictionary &amp; TextBuilder</vt:lpstr>
      <vt:lpstr>Pages in Microsoft AL Assisted Setup</vt:lpstr>
      <vt:lpstr>It’s Lab Time</vt:lpstr>
      <vt:lpstr>Pages in Microsoft AL Hands On</vt:lpstr>
      <vt:lpstr>Pages in Microsoft AL Hands On – Wizard</vt:lpstr>
      <vt:lpstr>Pages in Microsoft AL Hands On – Wizard</vt:lpstr>
      <vt:lpstr>Pages in Microsoft AL Hands On – Wizard</vt:lpstr>
      <vt:lpstr>Pages in Microsoft AL Hands On – Wizard</vt:lpstr>
      <vt:lpstr>Pages in Microsoft AL Hands On – Notification &amp; Assisted Setup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Sara Kalina</dc:creator>
  <cp:lastModifiedBy>Michael Megel</cp:lastModifiedBy>
  <cp:revision>58</cp:revision>
  <cp:lastPrinted>2014-09-04T12:44:12Z</cp:lastPrinted>
  <dcterms:created xsi:type="dcterms:W3CDTF">2017-05-18T08:07:40Z</dcterms:created>
  <dcterms:modified xsi:type="dcterms:W3CDTF">2018-06-08T07:40:35Z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0x0101002B2526F3368D7045BBB4E668F219EC2B010015401231F557BA49A4B8F145E611B5D4</vt:lpwstr>
  </property>
  <property fmtid="{D5CDD505-2E9C-101B-9397-08002B2CF9AE}" pid="3" name="nbaf9c74a3c545d6a9383e4e2003a3e3">
    <vt:lpwstr>Präsentation (Vorlage)|d0d573b0-0449-4b01-8106-9851ad5cf732</vt:lpwstr>
  </property>
  <property fmtid="{D5CDD505-2E9C-101B-9397-08002B2CF9AE}" pid="4" name="_dlc_DocIdItemGuid">
    <vt:lpwstr>0f41c0da-1474-46c1-85ca-52c7c26d8003</vt:lpwstr>
  </property>
  <property fmtid="{D5CDD505-2E9C-101B-9397-08002B2CF9AE}" pid="5" name="Solution">
    <vt:lpwstr>11;#n/a|7a630714-329f-4c83-9e8d-cf0cdc2d2f78</vt:lpwstr>
  </property>
  <property fmtid="{D5CDD505-2E9C-101B-9397-08002B2CF9AE}" pid="6" name="Baseversion">
    <vt:lpwstr>10;#n/a|7a630714-329f-4c83-9e8d-cf0cdc2d2f78</vt:lpwstr>
  </property>
  <property fmtid="{D5CDD505-2E9C-101B-9397-08002B2CF9AE}" pid="7" name="Sales_Documenttype">
    <vt:lpwstr/>
  </property>
  <property fmtid="{D5CDD505-2E9C-101B-9397-08002B2CF9AE}" pid="8" name="j695ce0a7fd64c9389d4e9d7df820964">
    <vt:lpwstr/>
  </property>
  <property fmtid="{D5CDD505-2E9C-101B-9397-08002B2CF9AE}" pid="9" name="ed2d63125db242e7b4e3e6975163fe39">
    <vt:lpwstr/>
  </property>
  <property fmtid="{D5CDD505-2E9C-101B-9397-08002B2CF9AE}" pid="10" name="CC_Location">
    <vt:lpwstr/>
  </property>
  <property fmtid="{D5CDD505-2E9C-101B-9397-08002B2CF9AE}" pid="11" name="Sales_Tag">
    <vt:lpwstr/>
  </property>
  <property fmtid="{D5CDD505-2E9C-101B-9397-08002B2CF9AE}" pid="12" name="OPS_Documenttype">
    <vt:lpwstr>33;#Präsentation (Produkt)|275c04db-5f99-4852-bf1f-d2d4c2ff0be3</vt:lpwstr>
  </property>
  <property fmtid="{D5CDD505-2E9C-101B-9397-08002B2CF9AE}" pid="13" name="OPS Tag">
    <vt:lpwstr>75;#Marketing Document|e7cd4e59-1784-4566-8522-cf2c48a83cdc</vt:lpwstr>
  </property>
  <property fmtid="{D5CDD505-2E9C-101B-9397-08002B2CF9AE}" pid="14" name="e5ed383594754bfa8a0d2024692e3c1f">
    <vt:lpwstr/>
  </property>
  <property fmtid="{D5CDD505-2E9C-101B-9397-08002B2CF9AE}" pid="15" name="Template_Type">
    <vt:lpwstr>275;#Präsentation (Vorlage)|d0d573b0-0449-4b01-8106-9851ad5cf732</vt:lpwstr>
  </property>
</Properties>
</file>